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6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"/>
  </p:notesMasterIdLst>
  <p:sldIdLst>
    <p:sldId id="259" r:id="rId8"/>
    <p:sldId id="262" r:id="rId9"/>
    <p:sldId id="265" r:id="rId10"/>
    <p:sldId id="268" r:id="rId11"/>
    <p:sldId id="271" r:id="rId12"/>
    <p:sldId id="274" r:id="rId13"/>
    <p:sldId id="277" r:id="rId14"/>
    <p:sldId id="280" r:id="rId15"/>
    <p:sldId id="283" r:id="rId16"/>
    <p:sldId id="286" r:id="rId17"/>
    <p:sldId id="289" r:id="rId18"/>
    <p:sldId id="292" r:id="rId19"/>
    <p:sldId id="295" r:id="rId20"/>
    <p:sldId id="298" r:id="rId21"/>
    <p:sldId id="301" r:id="rId22"/>
    <p:sldId id="304" r:id="rId23"/>
    <p:sldId id="307" r:id="rId24"/>
    <p:sldId id="310" r:id="rId25"/>
    <p:sldId id="313" r:id="rId26"/>
    <p:sldId id="316" r:id="rId27"/>
    <p:sldId id="319" r:id="rId28"/>
    <p:sldId id="322" r:id="rId29"/>
    <p:sldId id="325" r:id="rId30"/>
    <p:sldId id="328" r:id="rId31"/>
    <p:sldId id="331" r:id="rId32"/>
    <p:sldId id="334" r:id="rId33"/>
    <p:sldId id="337" r:id="rId34"/>
    <p:sldId id="340" r:id="rId35"/>
    <p:sldId id="343" r:id="rId36"/>
    <p:sldId id="346" r:id="rId37"/>
    <p:sldId id="349" r:id="rId38"/>
    <p:sldId id="352" r:id="rId39"/>
    <p:sldId id="355" r:id="rId40"/>
    <p:sldId id="358" r:id="rId41"/>
    <p:sldId id="361" r:id="rId42"/>
    <p:sldId id="364" r:id="rId43"/>
    <p:sldId id="367" r:id="rId44"/>
    <p:sldId id="370" r:id="rId45"/>
    <p:sldId id="373" r:id="rId46"/>
    <p:sldId id="376" r:id="rId47"/>
    <p:sldId id="379" r:id="rId48"/>
    <p:sldId id="382" r:id="rId49"/>
    <p:sldId id="385" r:id="rId50"/>
    <p:sldId id="388" r:id="rId51"/>
    <p:sldId id="391" r:id="rId52"/>
    <p:sldId id="394" r:id="rId53"/>
    <p:sldId id="397" r:id="rId54"/>
    <p:sldId id="400" r:id="rId55"/>
    <p:sldId id="403" r:id="rId56"/>
    <p:sldId id="406" r:id="rId57"/>
    <p:sldId id="409" r:id="rId58"/>
    <p:sldId id="412" r:id="rId59"/>
    <p:sldId id="415" r:id="rId60"/>
    <p:sldId id="418" r:id="rId61"/>
    <p:sldId id="421" r:id="rId62"/>
    <p:sldId id="424" r:id="rId63"/>
    <p:sldId id="427" r:id="rId64"/>
    <p:sldId id="430" r:id="rId65"/>
    <p:sldId id="433" r:id="rId66"/>
    <p:sldId id="436" r:id="rId67"/>
    <p:sldId id="439" r:id="rId68"/>
    <p:sldId id="442" r:id="rId69"/>
    <p:sldId id="445" r:id="rId70"/>
    <p:sldId id="448" r:id="rId71"/>
    <p:sldId id="451" r:id="rId72"/>
    <p:sldId id="454" r:id="rId73"/>
    <p:sldId id="457" r:id="rId74"/>
    <p:sldId id="460" r:id="rId75"/>
    <p:sldId id="463" r:id="rId76"/>
    <p:sldId id="466" r:id="rId77"/>
    <p:sldId id="469" r:id="rId78"/>
    <p:sldId id="472" r:id="rId79"/>
    <p:sldId id="475" r:id="rId80"/>
    <p:sldId id="478" r:id="rId81"/>
    <p:sldId id="481" r:id="rId82"/>
    <p:sldId id="484" r:id="rId83"/>
    <p:sldId id="487" r:id="rId84"/>
    <p:sldId id="490" r:id="rId85"/>
    <p:sldId id="493" r:id="rId86"/>
    <p:sldId id="496" r:id="rId87"/>
    <p:sldId id="499" r:id="rId88"/>
    <p:sldId id="502" r:id="rId89"/>
    <p:sldId id="505" r:id="rId90"/>
    <p:sldId id="508" r:id="rId91"/>
    <p:sldId id="511" r:id="rId92"/>
    <p:sldId id="514" r:id="rId93"/>
    <p:sldId id="517" r:id="rId94"/>
    <p:sldId id="520" r:id="rId95"/>
    <p:sldId id="523" r:id="rId96"/>
    <p:sldId id="526" r:id="rId97"/>
    <p:sldId id="529" r:id="rId98"/>
    <p:sldId id="532" r:id="rId99"/>
    <p:sldId id="535" r:id="rId100"/>
    <p:sldId id="538" r:id="rId101"/>
    <p:sldId id="541" r:id="rId102"/>
    <p:sldId id="544" r:id="rId103"/>
    <p:sldId id="547" r:id="rId104"/>
    <p:sldId id="550" r:id="rId105"/>
    <p:sldId id="553" r:id="rId106"/>
    <p:sldId id="556" r:id="rId107"/>
    <p:sldId id="559" r:id="rId108"/>
    <p:sldId id="562" r:id="rId109"/>
    <p:sldId id="565" r:id="rId110"/>
    <p:sldId id="568" r:id="rId111"/>
    <p:sldId id="571" r:id="rId112"/>
    <p:sldId id="574" r:id="rId113"/>
    <p:sldId id="577" r:id="rId114"/>
    <p:sldId id="580" r:id="rId115"/>
    <p:sldId id="583" r:id="rId116"/>
    <p:sldId id="586" r:id="rId117"/>
    <p:sldId id="589" r:id="rId118"/>
    <p:sldId id="592" r:id="rId119"/>
    <p:sldId id="595" r:id="rId120"/>
    <p:sldId id="598" r:id="rId121"/>
    <p:sldId id="601" r:id="rId122"/>
    <p:sldId id="604" r:id="rId123"/>
    <p:sldId id="607" r:id="rId124"/>
    <p:sldId id="610" r:id="rId125"/>
    <p:sldId id="613" r:id="rId126"/>
    <p:sldId id="616" r:id="rId127"/>
    <p:sldId id="619" r:id="rId128"/>
    <p:sldId id="622" r:id="rId129"/>
    <p:sldId id="625" r:id="rId130"/>
    <p:sldId id="628" r:id="rId131"/>
    <p:sldId id="631" r:id="rId132"/>
    <p:sldId id="634" r:id="rId133"/>
    <p:sldId id="637" r:id="rId134"/>
    <p:sldId id="640" r:id="rId135"/>
    <p:sldId id="643" r:id="rId136"/>
    <p:sldId id="646" r:id="rId137"/>
    <p:sldId id="649" r:id="rId138"/>
    <p:sldId id="652" r:id="rId139"/>
    <p:sldId id="655" r:id="rId140"/>
    <p:sldId id="658" r:id="rId141"/>
    <p:sldId id="661" r:id="rId142"/>
    <p:sldId id="664" r:id="rId143"/>
    <p:sldId id="667" r:id="rId144"/>
    <p:sldId id="670" r:id="rId145"/>
  </p:sldIdLst>
  <p:sldSz cx="9144000" cy="6858000"/>
  <p:notesSz cx="6858000" cy="9144000"/>
  <p:custDataLst>
    <p:tags r:id="rId1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940675A-B579-460E-94D1-54222C63F5DA}" styleName="No Style, Table Grid">
    <a:wholeTbl>
      <a:tcTxStyle>
        <a:fontRef idx="minor"/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/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</a:lastCol>
    <a:firstCol>
      <a:tcTxStyle b="on"/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/>
        <a:schemeClr val="bg1"/>
      </a:tcTxStyle>
      <a:tcStyle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3.xml" /><Relationship Id="rId100" Type="http://schemas.openxmlformats.org/officeDocument/2006/relationships/slide" Target="slides/slide93.xml" /><Relationship Id="rId101" Type="http://schemas.openxmlformats.org/officeDocument/2006/relationships/slide" Target="slides/slide94.xml" /><Relationship Id="rId102" Type="http://schemas.openxmlformats.org/officeDocument/2006/relationships/slide" Target="slides/slide95.xml" /><Relationship Id="rId103" Type="http://schemas.openxmlformats.org/officeDocument/2006/relationships/slide" Target="slides/slide96.xml" /><Relationship Id="rId104" Type="http://schemas.openxmlformats.org/officeDocument/2006/relationships/slide" Target="slides/slide97.xml" /><Relationship Id="rId105" Type="http://schemas.openxmlformats.org/officeDocument/2006/relationships/slide" Target="slides/slide98.xml" /><Relationship Id="rId106" Type="http://schemas.openxmlformats.org/officeDocument/2006/relationships/slide" Target="slides/slide99.xml" /><Relationship Id="rId107" Type="http://schemas.openxmlformats.org/officeDocument/2006/relationships/slide" Target="slides/slide100.xml" /><Relationship Id="rId108" Type="http://schemas.openxmlformats.org/officeDocument/2006/relationships/slide" Target="slides/slide101.xml" /><Relationship Id="rId109" Type="http://schemas.openxmlformats.org/officeDocument/2006/relationships/slide" Target="slides/slide102.xml" /><Relationship Id="rId11" Type="http://schemas.openxmlformats.org/officeDocument/2006/relationships/slide" Target="slides/slide4.xml" /><Relationship Id="rId110" Type="http://schemas.openxmlformats.org/officeDocument/2006/relationships/slide" Target="slides/slide103.xml" /><Relationship Id="rId111" Type="http://schemas.openxmlformats.org/officeDocument/2006/relationships/slide" Target="slides/slide104.xml" /><Relationship Id="rId112" Type="http://schemas.openxmlformats.org/officeDocument/2006/relationships/slide" Target="slides/slide105.xml" /><Relationship Id="rId113" Type="http://schemas.openxmlformats.org/officeDocument/2006/relationships/slide" Target="slides/slide106.xml" /><Relationship Id="rId114" Type="http://schemas.openxmlformats.org/officeDocument/2006/relationships/slide" Target="slides/slide107.xml" /><Relationship Id="rId115" Type="http://schemas.openxmlformats.org/officeDocument/2006/relationships/slide" Target="slides/slide108.xml" /><Relationship Id="rId116" Type="http://schemas.openxmlformats.org/officeDocument/2006/relationships/slide" Target="slides/slide109.xml" /><Relationship Id="rId117" Type="http://schemas.openxmlformats.org/officeDocument/2006/relationships/slide" Target="slides/slide110.xml" /><Relationship Id="rId118" Type="http://schemas.openxmlformats.org/officeDocument/2006/relationships/slide" Target="slides/slide111.xml" /><Relationship Id="rId119" Type="http://schemas.openxmlformats.org/officeDocument/2006/relationships/slide" Target="slides/slide112.xml" /><Relationship Id="rId12" Type="http://schemas.openxmlformats.org/officeDocument/2006/relationships/slide" Target="slides/slide5.xml" /><Relationship Id="rId120" Type="http://schemas.openxmlformats.org/officeDocument/2006/relationships/slide" Target="slides/slide113.xml" /><Relationship Id="rId121" Type="http://schemas.openxmlformats.org/officeDocument/2006/relationships/slide" Target="slides/slide114.xml" /><Relationship Id="rId122" Type="http://schemas.openxmlformats.org/officeDocument/2006/relationships/slide" Target="slides/slide115.xml" /><Relationship Id="rId123" Type="http://schemas.openxmlformats.org/officeDocument/2006/relationships/slide" Target="slides/slide116.xml" /><Relationship Id="rId124" Type="http://schemas.openxmlformats.org/officeDocument/2006/relationships/slide" Target="slides/slide117.xml" /><Relationship Id="rId125" Type="http://schemas.openxmlformats.org/officeDocument/2006/relationships/slide" Target="slides/slide118.xml" /><Relationship Id="rId126" Type="http://schemas.openxmlformats.org/officeDocument/2006/relationships/slide" Target="slides/slide119.xml" /><Relationship Id="rId127" Type="http://schemas.openxmlformats.org/officeDocument/2006/relationships/slide" Target="slides/slide120.xml" /><Relationship Id="rId128" Type="http://schemas.openxmlformats.org/officeDocument/2006/relationships/slide" Target="slides/slide121.xml" /><Relationship Id="rId129" Type="http://schemas.openxmlformats.org/officeDocument/2006/relationships/slide" Target="slides/slide122.xml" /><Relationship Id="rId13" Type="http://schemas.openxmlformats.org/officeDocument/2006/relationships/slide" Target="slides/slide6.xml" /><Relationship Id="rId130" Type="http://schemas.openxmlformats.org/officeDocument/2006/relationships/slide" Target="slides/slide123.xml" /><Relationship Id="rId131" Type="http://schemas.openxmlformats.org/officeDocument/2006/relationships/slide" Target="slides/slide124.xml" /><Relationship Id="rId132" Type="http://schemas.openxmlformats.org/officeDocument/2006/relationships/slide" Target="slides/slide125.xml" /><Relationship Id="rId133" Type="http://schemas.openxmlformats.org/officeDocument/2006/relationships/slide" Target="slides/slide126.xml" /><Relationship Id="rId134" Type="http://schemas.openxmlformats.org/officeDocument/2006/relationships/slide" Target="slides/slide127.xml" /><Relationship Id="rId135" Type="http://schemas.openxmlformats.org/officeDocument/2006/relationships/slide" Target="slides/slide128.xml" /><Relationship Id="rId136" Type="http://schemas.openxmlformats.org/officeDocument/2006/relationships/slide" Target="slides/slide129.xml" /><Relationship Id="rId137" Type="http://schemas.openxmlformats.org/officeDocument/2006/relationships/slide" Target="slides/slide130.xml" /><Relationship Id="rId138" Type="http://schemas.openxmlformats.org/officeDocument/2006/relationships/slide" Target="slides/slide131.xml" /><Relationship Id="rId139" Type="http://schemas.openxmlformats.org/officeDocument/2006/relationships/slide" Target="slides/slide132.xml" /><Relationship Id="rId14" Type="http://schemas.openxmlformats.org/officeDocument/2006/relationships/slide" Target="slides/slide7.xml" /><Relationship Id="rId140" Type="http://schemas.openxmlformats.org/officeDocument/2006/relationships/slide" Target="slides/slide133.xml" /><Relationship Id="rId141" Type="http://schemas.openxmlformats.org/officeDocument/2006/relationships/slide" Target="slides/slide134.xml" /><Relationship Id="rId142" Type="http://schemas.openxmlformats.org/officeDocument/2006/relationships/slide" Target="slides/slide135.xml" /><Relationship Id="rId143" Type="http://schemas.openxmlformats.org/officeDocument/2006/relationships/slide" Target="slides/slide136.xml" /><Relationship Id="rId144" Type="http://schemas.openxmlformats.org/officeDocument/2006/relationships/slide" Target="slides/slide137.xml" /><Relationship Id="rId145" Type="http://schemas.openxmlformats.org/officeDocument/2006/relationships/slide" Target="slides/slide138.xml" /><Relationship Id="rId146" Type="http://schemas.openxmlformats.org/officeDocument/2006/relationships/tags" Target="tags/tag1.xml" /><Relationship Id="rId147" Type="http://schemas.openxmlformats.org/officeDocument/2006/relationships/presProps" Target="presProps.xml" /><Relationship Id="rId148" Type="http://schemas.openxmlformats.org/officeDocument/2006/relationships/viewProps" Target="viewProps.xml" /><Relationship Id="rId149" Type="http://schemas.openxmlformats.org/officeDocument/2006/relationships/theme" Target="theme/theme1.xml" /><Relationship Id="rId15" Type="http://schemas.openxmlformats.org/officeDocument/2006/relationships/slide" Target="slides/slide8.xml" /><Relationship Id="rId150" Type="http://schemas.openxmlformats.org/officeDocument/2006/relationships/tableStyles" Target="tableStyles.xml" /><Relationship Id="rId16" Type="http://schemas.openxmlformats.org/officeDocument/2006/relationships/slide" Target="slides/slide9.xml" /><Relationship Id="rId17" Type="http://schemas.openxmlformats.org/officeDocument/2006/relationships/slide" Target="slides/slide10.xml" /><Relationship Id="rId18" Type="http://schemas.openxmlformats.org/officeDocument/2006/relationships/slide" Target="slides/slide11.xml" /><Relationship Id="rId19" Type="http://schemas.openxmlformats.org/officeDocument/2006/relationships/slide" Target="slides/slide12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3.xml" /><Relationship Id="rId21" Type="http://schemas.openxmlformats.org/officeDocument/2006/relationships/slide" Target="slides/slide14.xml" /><Relationship Id="rId22" Type="http://schemas.openxmlformats.org/officeDocument/2006/relationships/slide" Target="slides/slide15.xml" /><Relationship Id="rId23" Type="http://schemas.openxmlformats.org/officeDocument/2006/relationships/slide" Target="slides/slide16.xml" /><Relationship Id="rId24" Type="http://schemas.openxmlformats.org/officeDocument/2006/relationships/slide" Target="slides/slide17.xml" /><Relationship Id="rId25" Type="http://schemas.openxmlformats.org/officeDocument/2006/relationships/slide" Target="slides/slide18.xml" /><Relationship Id="rId26" Type="http://schemas.openxmlformats.org/officeDocument/2006/relationships/slide" Target="slides/slide19.xml" /><Relationship Id="rId27" Type="http://schemas.openxmlformats.org/officeDocument/2006/relationships/slide" Target="slides/slide20.xml" /><Relationship Id="rId28" Type="http://schemas.openxmlformats.org/officeDocument/2006/relationships/slide" Target="slides/slide21.xml" /><Relationship Id="rId29" Type="http://schemas.openxmlformats.org/officeDocument/2006/relationships/slide" Target="slides/slide22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3.xml" /><Relationship Id="rId31" Type="http://schemas.openxmlformats.org/officeDocument/2006/relationships/slide" Target="slides/slide24.xml" /><Relationship Id="rId32" Type="http://schemas.openxmlformats.org/officeDocument/2006/relationships/slide" Target="slides/slide25.xml" /><Relationship Id="rId33" Type="http://schemas.openxmlformats.org/officeDocument/2006/relationships/slide" Target="slides/slide26.xml" /><Relationship Id="rId34" Type="http://schemas.openxmlformats.org/officeDocument/2006/relationships/slide" Target="slides/slide27.xml" /><Relationship Id="rId35" Type="http://schemas.openxmlformats.org/officeDocument/2006/relationships/slide" Target="slides/slide28.xml" /><Relationship Id="rId36" Type="http://schemas.openxmlformats.org/officeDocument/2006/relationships/slide" Target="slides/slide29.xml" /><Relationship Id="rId37" Type="http://schemas.openxmlformats.org/officeDocument/2006/relationships/slide" Target="slides/slide30.xml" /><Relationship Id="rId38" Type="http://schemas.openxmlformats.org/officeDocument/2006/relationships/slide" Target="slides/slide31.xml" /><Relationship Id="rId39" Type="http://schemas.openxmlformats.org/officeDocument/2006/relationships/slide" Target="slides/slide32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33.xml" /><Relationship Id="rId41" Type="http://schemas.openxmlformats.org/officeDocument/2006/relationships/slide" Target="slides/slide34.xml" /><Relationship Id="rId42" Type="http://schemas.openxmlformats.org/officeDocument/2006/relationships/slide" Target="slides/slide35.xml" /><Relationship Id="rId43" Type="http://schemas.openxmlformats.org/officeDocument/2006/relationships/slide" Target="slides/slide36.xml" /><Relationship Id="rId44" Type="http://schemas.openxmlformats.org/officeDocument/2006/relationships/slide" Target="slides/slide37.xml" /><Relationship Id="rId45" Type="http://schemas.openxmlformats.org/officeDocument/2006/relationships/slide" Target="slides/slide38.xml" /><Relationship Id="rId46" Type="http://schemas.openxmlformats.org/officeDocument/2006/relationships/slide" Target="slides/slide39.xml" /><Relationship Id="rId47" Type="http://schemas.openxmlformats.org/officeDocument/2006/relationships/slide" Target="slides/slide40.xml" /><Relationship Id="rId48" Type="http://schemas.openxmlformats.org/officeDocument/2006/relationships/slide" Target="slides/slide41.xml" /><Relationship Id="rId49" Type="http://schemas.openxmlformats.org/officeDocument/2006/relationships/slide" Target="slides/slide42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43.xml" /><Relationship Id="rId51" Type="http://schemas.openxmlformats.org/officeDocument/2006/relationships/slide" Target="slides/slide44.xml" /><Relationship Id="rId52" Type="http://schemas.openxmlformats.org/officeDocument/2006/relationships/slide" Target="slides/slide45.xml" /><Relationship Id="rId53" Type="http://schemas.openxmlformats.org/officeDocument/2006/relationships/slide" Target="slides/slide46.xml" /><Relationship Id="rId54" Type="http://schemas.openxmlformats.org/officeDocument/2006/relationships/slide" Target="slides/slide47.xml" /><Relationship Id="rId55" Type="http://schemas.openxmlformats.org/officeDocument/2006/relationships/slide" Target="slides/slide48.xml" /><Relationship Id="rId56" Type="http://schemas.openxmlformats.org/officeDocument/2006/relationships/slide" Target="slides/slide49.xml" /><Relationship Id="rId57" Type="http://schemas.openxmlformats.org/officeDocument/2006/relationships/slide" Target="slides/slide50.xml" /><Relationship Id="rId58" Type="http://schemas.openxmlformats.org/officeDocument/2006/relationships/slide" Target="slides/slide51.xml" /><Relationship Id="rId59" Type="http://schemas.openxmlformats.org/officeDocument/2006/relationships/slide" Target="slides/slide52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53.xml" /><Relationship Id="rId61" Type="http://schemas.openxmlformats.org/officeDocument/2006/relationships/slide" Target="slides/slide54.xml" /><Relationship Id="rId62" Type="http://schemas.openxmlformats.org/officeDocument/2006/relationships/slide" Target="slides/slide55.xml" /><Relationship Id="rId63" Type="http://schemas.openxmlformats.org/officeDocument/2006/relationships/slide" Target="slides/slide56.xml" /><Relationship Id="rId64" Type="http://schemas.openxmlformats.org/officeDocument/2006/relationships/slide" Target="slides/slide57.xml" /><Relationship Id="rId65" Type="http://schemas.openxmlformats.org/officeDocument/2006/relationships/slide" Target="slides/slide58.xml" /><Relationship Id="rId66" Type="http://schemas.openxmlformats.org/officeDocument/2006/relationships/slide" Target="slides/slide59.xml" /><Relationship Id="rId67" Type="http://schemas.openxmlformats.org/officeDocument/2006/relationships/slide" Target="slides/slide60.xml" /><Relationship Id="rId68" Type="http://schemas.openxmlformats.org/officeDocument/2006/relationships/slide" Target="slides/slide61.xml" /><Relationship Id="rId69" Type="http://schemas.openxmlformats.org/officeDocument/2006/relationships/slide" Target="slides/slide62.xml" /><Relationship Id="rId7" Type="http://schemas.openxmlformats.org/officeDocument/2006/relationships/notesMaster" Target="notesMasters/notesMaster1.xml" /><Relationship Id="rId70" Type="http://schemas.openxmlformats.org/officeDocument/2006/relationships/slide" Target="slides/slide63.xml" /><Relationship Id="rId71" Type="http://schemas.openxmlformats.org/officeDocument/2006/relationships/slide" Target="slides/slide64.xml" /><Relationship Id="rId72" Type="http://schemas.openxmlformats.org/officeDocument/2006/relationships/slide" Target="slides/slide65.xml" /><Relationship Id="rId73" Type="http://schemas.openxmlformats.org/officeDocument/2006/relationships/slide" Target="slides/slide66.xml" /><Relationship Id="rId74" Type="http://schemas.openxmlformats.org/officeDocument/2006/relationships/slide" Target="slides/slide67.xml" /><Relationship Id="rId75" Type="http://schemas.openxmlformats.org/officeDocument/2006/relationships/slide" Target="slides/slide68.xml" /><Relationship Id="rId76" Type="http://schemas.openxmlformats.org/officeDocument/2006/relationships/slide" Target="slides/slide69.xml" /><Relationship Id="rId77" Type="http://schemas.openxmlformats.org/officeDocument/2006/relationships/slide" Target="slides/slide70.xml" /><Relationship Id="rId78" Type="http://schemas.openxmlformats.org/officeDocument/2006/relationships/slide" Target="slides/slide71.xml" /><Relationship Id="rId79" Type="http://schemas.openxmlformats.org/officeDocument/2006/relationships/slide" Target="slides/slide72.xml" /><Relationship Id="rId8" Type="http://schemas.openxmlformats.org/officeDocument/2006/relationships/slide" Target="slides/slide1.xml" /><Relationship Id="rId80" Type="http://schemas.openxmlformats.org/officeDocument/2006/relationships/slide" Target="slides/slide73.xml" /><Relationship Id="rId81" Type="http://schemas.openxmlformats.org/officeDocument/2006/relationships/slide" Target="slides/slide74.xml" /><Relationship Id="rId82" Type="http://schemas.openxmlformats.org/officeDocument/2006/relationships/slide" Target="slides/slide75.xml" /><Relationship Id="rId83" Type="http://schemas.openxmlformats.org/officeDocument/2006/relationships/slide" Target="slides/slide76.xml" /><Relationship Id="rId84" Type="http://schemas.openxmlformats.org/officeDocument/2006/relationships/slide" Target="slides/slide77.xml" /><Relationship Id="rId85" Type="http://schemas.openxmlformats.org/officeDocument/2006/relationships/slide" Target="slides/slide78.xml" /><Relationship Id="rId86" Type="http://schemas.openxmlformats.org/officeDocument/2006/relationships/slide" Target="slides/slide79.xml" /><Relationship Id="rId87" Type="http://schemas.openxmlformats.org/officeDocument/2006/relationships/slide" Target="slides/slide80.xml" /><Relationship Id="rId88" Type="http://schemas.openxmlformats.org/officeDocument/2006/relationships/slide" Target="slides/slide81.xml" /><Relationship Id="rId89" Type="http://schemas.openxmlformats.org/officeDocument/2006/relationships/slide" Target="slides/slide82.xml" /><Relationship Id="rId9" Type="http://schemas.openxmlformats.org/officeDocument/2006/relationships/slide" Target="slides/slide2.xml" /><Relationship Id="rId90" Type="http://schemas.openxmlformats.org/officeDocument/2006/relationships/slide" Target="slides/slide83.xml" /><Relationship Id="rId91" Type="http://schemas.openxmlformats.org/officeDocument/2006/relationships/slide" Target="slides/slide84.xml" /><Relationship Id="rId92" Type="http://schemas.openxmlformats.org/officeDocument/2006/relationships/slide" Target="slides/slide85.xml" /><Relationship Id="rId93" Type="http://schemas.openxmlformats.org/officeDocument/2006/relationships/slide" Target="slides/slide86.xml" /><Relationship Id="rId94" Type="http://schemas.openxmlformats.org/officeDocument/2006/relationships/slide" Target="slides/slide87.xml" /><Relationship Id="rId95" Type="http://schemas.openxmlformats.org/officeDocument/2006/relationships/slide" Target="slides/slide88.xml" /><Relationship Id="rId96" Type="http://schemas.openxmlformats.org/officeDocument/2006/relationships/slide" Target="slides/slide89.xml" /><Relationship Id="rId97" Type="http://schemas.openxmlformats.org/officeDocument/2006/relationships/slide" Target="slides/slide90.xml" /><Relationship Id="rId98" Type="http://schemas.openxmlformats.org/officeDocument/2006/relationships/slide" Target="slides/slide91.xml" /><Relationship Id="rId99" Type="http://schemas.openxmlformats.org/officeDocument/2006/relationships/slide" Target="slides/slide92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7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A2212-9363-46D9-BBB4-BC54ECEFF217}" type="datetimeFigureOut">
              <a:rPr lang="da-DK" smtClean="0"/>
              <a:t>11-11-2021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0122F-26C3-412E-BD9C-8A567DADE76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2636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9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4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6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7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8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9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0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1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7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0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5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6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7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9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0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1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2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3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4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5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6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7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8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9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0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1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6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8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0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2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3.xml" /><Relationship Id="rId2" Type="http://schemas.openxmlformats.org/officeDocument/2006/relationships/notesMaster" Target="../notesMasters/notesMaster1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4.xml" /><Relationship Id="rId2" Type="http://schemas.openxmlformats.org/officeDocument/2006/relationships/notesMaster" Target="../notesMasters/notesMaster1.xml" /></Relationships>
</file>

<file path=ppt/notesSlides/_rels/notesSlide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5.xml" /><Relationship Id="rId2" Type="http://schemas.openxmlformats.org/officeDocument/2006/relationships/notesMaster" Target="../notesMasters/notesMaster1.xml" /></Relationships>
</file>

<file path=ppt/notesSlides/_rels/notesSlide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6.xml" /><Relationship Id="rId2" Type="http://schemas.openxmlformats.org/officeDocument/2006/relationships/notesMaster" Target="../notesMasters/notesMaster1.xml" /></Relationships>
</file>

<file path=ppt/notesSlides/_rels/notesSlide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7.xml" /><Relationship Id="rId2" Type="http://schemas.openxmlformats.org/officeDocument/2006/relationships/notesMaster" Target="../notesMasters/notesMaster1.xml" /></Relationships>
</file>

<file path=ppt/notesSlides/_rels/notesSlide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8.xml" /><Relationship Id="rId2" Type="http://schemas.openxmlformats.org/officeDocument/2006/relationships/notesMaster" Target="../notesMasters/notesMaster1.xml" /></Relationships>
</file>

<file path=ppt/notesSlides/_rels/notesSlide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9.xml" /><Relationship Id="rId2" Type="http://schemas.openxmlformats.org/officeDocument/2006/relationships/notesMaster" Target="../notesMasters/notesMaster1.xml" /></Relationships>
</file>

<file path=ppt/notesSlides/_rels/notesSlide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0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1.xml" /><Relationship Id="rId2" Type="http://schemas.openxmlformats.org/officeDocument/2006/relationships/notesMaster" Target="../notesMasters/notesMaster1.xml" /></Relationships>
</file>

<file path=ppt/notesSlides/_rels/notesSlide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5.xml" /><Relationship Id="rId2" Type="http://schemas.openxmlformats.org/officeDocument/2006/relationships/notesMaster" Target="../notesMasters/notesMaster1.xml" /></Relationships>
</file>

<file path=ppt/notesSlides/_rels/notesSlide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7.xml" /><Relationship Id="rId2" Type="http://schemas.openxmlformats.org/officeDocument/2006/relationships/notesMaster" Target="../notesMasters/notesMaster1.xml" /></Relationships>
</file>

<file path=ppt/notesSlides/_rels/notesSlide7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2.xml" /><Relationship Id="rId2" Type="http://schemas.openxmlformats.org/officeDocument/2006/relationships/notesMaster" Target="../notesMasters/notesMaster1.xml" /></Relationships>
</file>

<file path=ppt/notesSlides/_rels/notesSlide7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3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387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9329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390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1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5620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6359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3878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1952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4353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8274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560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3626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2666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8940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6718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8626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4874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253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9441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0191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7627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4954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4806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5545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013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6449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0001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387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247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926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24012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60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3327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61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167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60493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77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51182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80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10867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85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87915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86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7197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87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7113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89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469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9114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31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387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547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86786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95866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411876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36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76987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34435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65284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100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2629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101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87377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106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23693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108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736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74184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91166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2123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58712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42807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31830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14411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04751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3876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3402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417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6033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08928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6551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74587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17486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049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166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0122F-26C3-412E-BD9C-8A567DADE761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4201738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307F3E-A6E2-4DA2-B06A-735B2D54EA0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138761-18D7-455E-95D2-404316BD934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218A774-A1BA-46B6-90C9-79C4880AA3C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Allan UV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424936" cy="70609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5544616"/>
          </a:xfrm>
        </p:spPr>
        <p:txBody>
          <a:bodyPr>
            <a:noAutofit/>
          </a:bodyPr>
          <a:lstStyle>
            <a:lvl1pPr marL="357188" indent="-357188">
              <a:buClr>
                <a:schemeClr val="tx2"/>
              </a:buClr>
              <a:buFont typeface="Arial" pitchFamily="34" charset="0"/>
              <a:buChar char="•"/>
              <a:defRPr sz="2200"/>
            </a:lvl1pPr>
            <a:lvl2pPr marL="720725" indent="-363538">
              <a:buClr>
                <a:schemeClr val="tx2"/>
              </a:buClr>
              <a:buFont typeface="Arial" pitchFamily="34" charset="0"/>
              <a:buChar char="–"/>
              <a:defRPr sz="2000"/>
            </a:lvl2pPr>
            <a:lvl3pPr marL="1073150" indent="-357188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431925" indent="-358775">
              <a:buClr>
                <a:schemeClr val="tx2"/>
              </a:buClr>
              <a:buFont typeface="Arial" pitchFamily="34" charset="0"/>
              <a:buChar char="•"/>
              <a:defRPr sz="1600"/>
            </a:lvl4pPr>
            <a:lvl5pPr marL="1789113" indent="-357188">
              <a:buClr>
                <a:schemeClr val="tx2"/>
              </a:buClr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520" y="6453336"/>
            <a:ext cx="2133600" cy="293117"/>
          </a:xfrm>
        </p:spPr>
        <p:txBody>
          <a:bodyPr/>
          <a:lstStyle/>
          <a:p>
            <a:fld id="{5D19CE03-7F5B-4958-A83D-82FBD8425B28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240" y="6453336"/>
            <a:ext cx="2133600" cy="293117"/>
          </a:xfrm>
        </p:spPr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482396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err="1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24F-1769-407B-B96A-9A8C483F2D4D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98387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37EB-1A8F-478E-8F09-EA7CFEEDD101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179507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051B-E0A6-42CA-8517-210D8FD5BCFD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54222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021E-739B-49E9-9A13-54B798FC8950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79596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C2F-4DE4-49FA-9125-F3F443DE2F13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84429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D95-EC69-4035-B4CC-53B0BB4B4E47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43973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9CA3-E0F6-4AF4-898C-E5801BF8F406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42835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DDA65F-8C01-4F6C-B838-5986A6ACE93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CF84-F23E-4C8F-B3E5-433B89DC67CF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520257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FBDD-E51E-42B8-BD72-6D243A0B5E43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38146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7DE9-C5AB-4710-BB11-1CE08CC28B36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80289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Allan UV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424936" cy="70609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5544616"/>
          </a:xfrm>
        </p:spPr>
        <p:txBody>
          <a:bodyPr>
            <a:noAutofit/>
          </a:bodyPr>
          <a:lstStyle>
            <a:lvl1pPr marL="357188" indent="-357188">
              <a:buClr>
                <a:schemeClr val="tx2"/>
              </a:buClr>
              <a:buFont typeface="Arial" pitchFamily="34" charset="0"/>
              <a:buChar char="•"/>
              <a:defRPr sz="2200"/>
            </a:lvl1pPr>
            <a:lvl2pPr marL="720725" indent="-363538">
              <a:buClr>
                <a:schemeClr val="tx2"/>
              </a:buClr>
              <a:buFont typeface="Arial" pitchFamily="34" charset="0"/>
              <a:buChar char="–"/>
              <a:defRPr sz="2000"/>
            </a:lvl2pPr>
            <a:lvl3pPr marL="1073150" indent="-357188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431925" indent="-358775">
              <a:buClr>
                <a:schemeClr val="tx2"/>
              </a:buClr>
              <a:buFont typeface="Arial" pitchFamily="34" charset="0"/>
              <a:buChar char="•"/>
              <a:defRPr sz="1600"/>
            </a:lvl4pPr>
            <a:lvl5pPr marL="1789113" indent="-357188">
              <a:buClr>
                <a:schemeClr val="tx2"/>
              </a:buClr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520" y="6453336"/>
            <a:ext cx="2133600" cy="293117"/>
          </a:xfrm>
        </p:spPr>
        <p:txBody>
          <a:bodyPr/>
          <a:lstStyle/>
          <a:p>
            <a:fld id="{5D19CE03-7F5B-4958-A83D-82FBD8425B28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240" y="6453336"/>
            <a:ext cx="2133600" cy="293117"/>
          </a:xfrm>
        </p:spPr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482396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err="1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24F-1769-407B-B96A-9A8C483F2D4D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98387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37EB-1A8F-478E-8F09-EA7CFEEDD101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179507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051B-E0A6-42CA-8517-210D8FD5BCFD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54222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021E-739B-49E9-9A13-54B798FC8950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79596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C2F-4DE4-49FA-9125-F3F443DE2F13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84429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D95-EC69-4035-B4CC-53B0BB4B4E47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43973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C04CE0-517B-4017-95BE-AE05B43AB6D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9CA3-E0F6-4AF4-898C-E5801BF8F406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42835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CF84-F23E-4C8F-B3E5-433B89DC67CF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520257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FBDD-E51E-42B8-BD72-6D243A0B5E43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38146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7DE9-C5AB-4710-BB11-1CE08CC28B36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80289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Allan UV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424936" cy="70609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5544616"/>
          </a:xfrm>
        </p:spPr>
        <p:txBody>
          <a:bodyPr>
            <a:noAutofit/>
          </a:bodyPr>
          <a:lstStyle>
            <a:lvl1pPr marL="357188" indent="-357188">
              <a:buClr>
                <a:schemeClr val="tx2"/>
              </a:buClr>
              <a:buFont typeface="Arial" pitchFamily="34" charset="0"/>
              <a:buChar char="•"/>
              <a:defRPr sz="2200"/>
            </a:lvl1pPr>
            <a:lvl2pPr marL="720725" indent="-363538">
              <a:buClr>
                <a:schemeClr val="tx2"/>
              </a:buClr>
              <a:buFont typeface="Arial" pitchFamily="34" charset="0"/>
              <a:buChar char="–"/>
              <a:defRPr sz="2000"/>
            </a:lvl2pPr>
            <a:lvl3pPr marL="1073150" indent="-357188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431925" indent="-358775">
              <a:buClr>
                <a:schemeClr val="tx2"/>
              </a:buClr>
              <a:buFont typeface="Arial" pitchFamily="34" charset="0"/>
              <a:buChar char="•"/>
              <a:defRPr sz="1600"/>
            </a:lvl4pPr>
            <a:lvl5pPr marL="1789113" indent="-357188">
              <a:buClr>
                <a:schemeClr val="tx2"/>
              </a:buClr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520" y="6453336"/>
            <a:ext cx="2133600" cy="293117"/>
          </a:xfrm>
        </p:spPr>
        <p:txBody>
          <a:bodyPr/>
          <a:lstStyle/>
          <a:p>
            <a:fld id="{5D19CE03-7F5B-4958-A83D-82FBD8425B28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240" y="6453336"/>
            <a:ext cx="2133600" cy="293117"/>
          </a:xfrm>
        </p:spPr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482396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err="1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24F-1769-407B-B96A-9A8C483F2D4D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98387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37EB-1A8F-478E-8F09-EA7CFEEDD101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179507"/>
      </p:ext>
    </p:extLst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051B-E0A6-42CA-8517-210D8FD5BCFD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54222"/>
      </p:ext>
    </p:extLst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021E-739B-49E9-9A13-54B798FC8950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79596"/>
      </p:ext>
    </p:extLst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C2F-4DE4-49FA-9125-F3F443DE2F13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84429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3164ED4-F2C5-4E9A-AD70-2E83B2FF2DF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D95-EC69-4035-B4CC-53B0BB4B4E47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43973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9CA3-E0F6-4AF4-898C-E5801BF8F406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42835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CF84-F23E-4C8F-B3E5-433B89DC67CF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520257"/>
      </p:ext>
    </p:extLst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FBDD-E51E-42B8-BD72-6D243A0B5E43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38146"/>
      </p:ext>
    </p:extLst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7DE9-C5AB-4710-BB11-1CE08CC28B36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80289"/>
      </p:ext>
    </p:extLst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Allan UV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424936" cy="70609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5544616"/>
          </a:xfrm>
        </p:spPr>
        <p:txBody>
          <a:bodyPr>
            <a:noAutofit/>
          </a:bodyPr>
          <a:lstStyle>
            <a:lvl1pPr marL="357188" indent="-357188">
              <a:buClr>
                <a:schemeClr val="tx2"/>
              </a:buClr>
              <a:buFont typeface="Arial" pitchFamily="34" charset="0"/>
              <a:buChar char="•"/>
              <a:defRPr sz="2200"/>
            </a:lvl1pPr>
            <a:lvl2pPr marL="720725" indent="-363538">
              <a:buClr>
                <a:schemeClr val="tx2"/>
              </a:buClr>
              <a:buFont typeface="Arial" pitchFamily="34" charset="0"/>
              <a:buChar char="–"/>
              <a:defRPr sz="2000"/>
            </a:lvl2pPr>
            <a:lvl3pPr marL="1073150" indent="-357188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431925" indent="-358775">
              <a:buClr>
                <a:schemeClr val="tx2"/>
              </a:buClr>
              <a:buFont typeface="Arial" pitchFamily="34" charset="0"/>
              <a:buChar char="•"/>
              <a:defRPr sz="1600"/>
            </a:lvl4pPr>
            <a:lvl5pPr marL="1789113" indent="-357188">
              <a:buClr>
                <a:schemeClr val="tx2"/>
              </a:buClr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520" y="6453336"/>
            <a:ext cx="2133600" cy="293117"/>
          </a:xfrm>
        </p:spPr>
        <p:txBody>
          <a:bodyPr/>
          <a:lstStyle/>
          <a:p>
            <a:fld id="{5D19CE03-7F5B-4958-A83D-82FBD8425B28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240" y="6453336"/>
            <a:ext cx="2133600" cy="293117"/>
          </a:xfrm>
        </p:spPr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482396"/>
      </p:ext>
    </p:extLst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err="1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24F-1769-407B-B96A-9A8C483F2D4D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98387"/>
      </p:ext>
    </p:extLst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37EB-1A8F-478E-8F09-EA7CFEEDD101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179507"/>
      </p:ext>
    </p:extLst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051B-E0A6-42CA-8517-210D8FD5BCFD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54222"/>
      </p:ext>
    </p:extLst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021E-739B-49E9-9A13-54B798FC8950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79596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B874124-BE8E-48B1-91DB-85D32C43867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C2F-4DE4-49FA-9125-F3F443DE2F13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84429"/>
      </p:ext>
    </p:extLst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D95-EC69-4035-B4CC-53B0BB4B4E47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43973"/>
      </p:ext>
    </p:extLst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9CA3-E0F6-4AF4-898C-E5801BF8F406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42835"/>
      </p:ext>
    </p:extLst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err="1" smtClean="0"/>
              <a:t>Click to edit Master text styles</a:t>
            </a:r>
            <a:endParaRPr lang="da-DK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CF84-F23E-4C8F-B3E5-433B89DC67CF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520257"/>
      </p:ext>
    </p:extLst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FBDD-E51E-42B8-BD72-6D243A0B5E43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38146"/>
      </p:ext>
    </p:extLst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7DE9-C5AB-4710-BB11-1CE08CC28B36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80289"/>
      </p:ext>
    </p:extLst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318023"/>
      </p:ext>
    </p:extLst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09006"/>
      </p:ext>
    </p:extLst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589484"/>
      </p:ext>
    </p:extLst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3257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610F806-4625-4C4D-A7CA-5D3B0F9D2DA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470943"/>
      </p:ext>
    </p:extLst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877946"/>
      </p:ext>
    </p:extLst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63150"/>
      </p:ext>
    </p:extLst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488595"/>
      </p:ext>
    </p:extLst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80307"/>
      </p:ext>
    </p:extLst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978656"/>
      </p:ext>
    </p:extLst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817972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7BD8B1EB-3746-4E65-AAD0-03C7CBDED26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A4A531D-B162-41FB-91B7-2A9959322C3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BEC5183-6910-4AB1-9D9F-CB513BD15A4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10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5.xml" /><Relationship Id="rId12" Type="http://schemas.openxmlformats.org/officeDocument/2006/relationships/theme" Target="../theme/theme5.xml" /><Relationship Id="rId2" Type="http://schemas.openxmlformats.org/officeDocument/2006/relationships/slideLayout" Target="../slideLayouts/slideLayout46.xml" /><Relationship Id="rId3" Type="http://schemas.openxmlformats.org/officeDocument/2006/relationships/slideLayout" Target="../slideLayouts/slideLayout47.xml" /><Relationship Id="rId4" Type="http://schemas.openxmlformats.org/officeDocument/2006/relationships/slideLayout" Target="../slideLayouts/slideLayout48.xml" /><Relationship Id="rId5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0.xml" /><Relationship Id="rId7" Type="http://schemas.openxmlformats.org/officeDocument/2006/relationships/slideLayout" Target="../slideLayouts/slideLayout51.xml" /><Relationship Id="rId8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3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10" Type="http://schemas.openxmlformats.org/officeDocument/2006/relationships/slideLayout" Target="../slideLayouts/slideLayout65.xml" /><Relationship Id="rId11" Type="http://schemas.openxmlformats.org/officeDocument/2006/relationships/slideLayout" Target="../slideLayouts/slideLayout66.xml" /><Relationship Id="rId12" Type="http://schemas.openxmlformats.org/officeDocument/2006/relationships/theme" Target="../theme/theme6.xml" /><Relationship Id="rId2" Type="http://schemas.openxmlformats.org/officeDocument/2006/relationships/slideLayout" Target="../slideLayouts/slideLayout57.xml" /><Relationship Id="rId3" Type="http://schemas.openxmlformats.org/officeDocument/2006/relationships/slideLayout" Target="../slideLayouts/slideLayout58.xml" /><Relationship Id="rId4" Type="http://schemas.openxmlformats.org/officeDocument/2006/relationships/slideLayout" Target="../slideLayouts/slideLayout59.xml" /><Relationship Id="rId5" Type="http://schemas.openxmlformats.org/officeDocument/2006/relationships/slideLayout" Target="../slideLayouts/slideLayout60.xml" /><Relationship Id="rId6" Type="http://schemas.openxmlformats.org/officeDocument/2006/relationships/slideLayout" Target="../slideLayouts/slideLayout61.xml" /><Relationship Id="rId7" Type="http://schemas.openxmlformats.org/officeDocument/2006/relationships/slideLayout" Target="../slideLayouts/slideLayout62.xml" /><Relationship Id="rId8" Type="http://schemas.openxmlformats.org/officeDocument/2006/relationships/slideLayout" Target="../slideLayouts/slideLayout63.xml" /><Relationship Id="rId9" Type="http://schemas.openxmlformats.org/officeDocument/2006/relationships/slideLayout" Target="../slideLayouts/slideLayout6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01186D-C66F-4CB0-AF79-FCE039AB489E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11-11-2021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5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iming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01186D-C66F-4CB0-AF79-FCE039AB489E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24-11-2021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5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timing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01186D-C66F-4CB0-AF79-FCE039AB489E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07-12-2021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5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timing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err="1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err="1" smtClean="0"/>
              <a:t>Click to edit Master text styles</a:t>
            </a:r>
            <a:endParaRPr lang="da-DK" smtClean="0"/>
          </a:p>
          <a:p>
            <a:pPr lvl="1"/>
            <a:r>
              <a:rPr lang="da-DK" smtClean="0"/>
              <a:t>Second level</a:t>
            </a:r>
            <a:endParaRPr lang="da-DK" smtClean="0"/>
          </a:p>
          <a:p>
            <a:pPr lvl="2"/>
            <a:r>
              <a:rPr lang="da-DK" smtClean="0"/>
              <a:t>Third level</a:t>
            </a:r>
            <a:endParaRPr lang="da-DK" smtClean="0"/>
          </a:p>
          <a:p>
            <a:pPr lvl="3"/>
            <a:r>
              <a:rPr lang="da-DK" err="1" smtClean="0"/>
              <a:t>Fourth level</a:t>
            </a:r>
            <a:endParaRPr lang="da-DK" smtClean="0"/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01186D-C66F-4CB0-AF79-FCE039AB489E}" type="datetime1">
              <a:rPr lang="da-DK" smtClean="0">
                <a:solidFill>
                  <a:prstClr val="black">
                    <a:tint val="75000"/>
                  </a:prstClr>
                </a:solidFill>
              </a:rPr>
              <a:t>08-12-2021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a-DK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5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/>
  <p:timing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spcBef>
          <a:spcPct val="20000"/>
        </a:spcBef>
        <a:buClr>
          <a:schemeClr val="tx2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0C19F3-0B23-4E2A-9F3D-A3B5D9E815B6}" type="datetimeFigureOut">
              <a:rPr lang="en-GB" smtClean="0"/>
              <a:t>30/12/2021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053439-BFE6-4CBD-9112-2314A7562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92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11.png" /><Relationship Id="rId3" Type="http://schemas.openxmlformats.org/officeDocument/2006/relationships/image" Target="../media/image12.png" /><Relationship Id="rId4" Type="http://schemas.openxmlformats.org/officeDocument/2006/relationships/image" Target="../media/image13.png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6.xml" /><Relationship Id="rId3" Type="http://schemas.openxmlformats.org/officeDocument/2006/relationships/image" Target="../media/image167.png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7.xml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168.png" /><Relationship Id="rId3" Type="http://schemas.openxmlformats.org/officeDocument/2006/relationships/image" Target="../media/image169.png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170.png" /><Relationship Id="rId3" Type="http://schemas.openxmlformats.org/officeDocument/2006/relationships/image" Target="../media/image169.png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171.png" /><Relationship Id="rId3" Type="http://schemas.openxmlformats.org/officeDocument/2006/relationships/image" Target="../media/image172.png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173.png" /><Relationship Id="rId3" Type="http://schemas.openxmlformats.org/officeDocument/2006/relationships/image" Target="../media/image174.png" /><Relationship Id="rId4" Type="http://schemas.openxmlformats.org/officeDocument/2006/relationships/image" Target="../media/image175.png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8.xml" /><Relationship Id="rId3" Type="http://schemas.openxmlformats.org/officeDocument/2006/relationships/image" Target="../media/image176.png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177.png" /><Relationship Id="rId3" Type="http://schemas.openxmlformats.org/officeDocument/2006/relationships/image" Target="../media/image178.png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9.xml" /><Relationship Id="rId3" Type="http://schemas.openxmlformats.org/officeDocument/2006/relationships/image" Target="../media/image179.png" /><Relationship Id="rId4" Type="http://schemas.openxmlformats.org/officeDocument/2006/relationships/image" Target="../media/image159.png" /><Relationship Id="rId5" Type="http://schemas.openxmlformats.org/officeDocument/2006/relationships/image" Target="../media/image180.png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181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14.png" /><Relationship Id="rId3" Type="http://schemas.openxmlformats.org/officeDocument/2006/relationships/image" Target="../media/image13.png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60.xml" /><Relationship Id="rId3" Type="http://schemas.openxmlformats.org/officeDocument/2006/relationships/image" Target="../media/image182.png" /><Relationship Id="rId4" Type="http://schemas.openxmlformats.org/officeDocument/2006/relationships/image" Target="../media/image180.png" /><Relationship Id="rId5" Type="http://schemas.openxmlformats.org/officeDocument/2006/relationships/image" Target="../media/image161.png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183.png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61.xml" /><Relationship Id="rId3" Type="http://schemas.openxmlformats.org/officeDocument/2006/relationships/image" Target="../media/image184.png" /><Relationship Id="rId4" Type="http://schemas.openxmlformats.org/officeDocument/2006/relationships/image" Target="../media/image180.png" /><Relationship Id="rId5" Type="http://schemas.openxmlformats.org/officeDocument/2006/relationships/image" Target="../media/image161.png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62.xml" /><Relationship Id="rId3" Type="http://schemas.openxmlformats.org/officeDocument/2006/relationships/image" Target="../media/image185.png" /><Relationship Id="rId4" Type="http://schemas.openxmlformats.org/officeDocument/2006/relationships/image" Target="../media/image186.png" /><Relationship Id="rId5" Type="http://schemas.openxmlformats.org/officeDocument/2006/relationships/image" Target="../media/image187.png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63.xml" /><Relationship Id="rId3" Type="http://schemas.openxmlformats.org/officeDocument/2006/relationships/image" Target="../media/image188.png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64.xml" /><Relationship Id="rId3" Type="http://schemas.openxmlformats.org/officeDocument/2006/relationships/image" Target="../media/image189.png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65.xml" /><Relationship Id="rId3" Type="http://schemas.openxmlformats.org/officeDocument/2006/relationships/image" Target="../media/image190.png" /><Relationship Id="rId4" Type="http://schemas.openxmlformats.org/officeDocument/2006/relationships/image" Target="../media/image191.png" /><Relationship Id="rId5" Type="http://schemas.openxmlformats.org/officeDocument/2006/relationships/image" Target="../media/image192.png" /><Relationship Id="rId6" Type="http://schemas.openxmlformats.org/officeDocument/2006/relationships/image" Target="../media/image193.png" /><Relationship Id="rId7" Type="http://schemas.openxmlformats.org/officeDocument/2006/relationships/image" Target="../media/image194.png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66.xml" /><Relationship Id="rId3" Type="http://schemas.openxmlformats.org/officeDocument/2006/relationships/image" Target="../media/image195.png" /><Relationship Id="rId4" Type="http://schemas.openxmlformats.org/officeDocument/2006/relationships/image" Target="../media/image196.png" /><Relationship Id="rId5" Type="http://schemas.openxmlformats.org/officeDocument/2006/relationships/image" Target="../media/image197.png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7.xml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68.xml" /><Relationship Id="rId3" Type="http://schemas.openxmlformats.org/officeDocument/2006/relationships/image" Target="../media/image198.png" /><Relationship Id="rId4" Type="http://schemas.openxmlformats.org/officeDocument/2006/relationships/image" Target="../media/image199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15.png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69.xml" /><Relationship Id="rId3" Type="http://schemas.openxmlformats.org/officeDocument/2006/relationships/image" Target="../media/image200.png" /><Relationship Id="rId4" Type="http://schemas.openxmlformats.org/officeDocument/2006/relationships/image" Target="../media/image199.png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70.xml" /><Relationship Id="rId3" Type="http://schemas.openxmlformats.org/officeDocument/2006/relationships/image" Target="../media/image201.png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02.png" /><Relationship Id="rId3" Type="http://schemas.openxmlformats.org/officeDocument/2006/relationships/image" Target="../media/image203.png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04.png" /><Relationship Id="rId3" Type="http://schemas.openxmlformats.org/officeDocument/2006/relationships/image" Target="../media/image203.png" /><Relationship Id="rId4" Type="http://schemas.openxmlformats.org/officeDocument/2006/relationships/image" Target="../media/image205.png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06.png" /><Relationship Id="rId3" Type="http://schemas.openxmlformats.org/officeDocument/2006/relationships/image" Target="../media/image207.png" /></Relationships>
</file>

<file path=ppt/slides/_rels/slide1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71.xml" /><Relationship Id="rId3" Type="http://schemas.openxmlformats.org/officeDocument/2006/relationships/image" Target="../media/image208.png" /></Relationships>
</file>

<file path=ppt/slides/_rels/slide1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09.png" /><Relationship Id="rId3" Type="http://schemas.openxmlformats.org/officeDocument/2006/relationships/image" Target="../media/image210.png" /></Relationships>
</file>

<file path=ppt/slides/_rels/slide1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72.xml" /><Relationship Id="rId3" Type="http://schemas.openxmlformats.org/officeDocument/2006/relationships/image" Target="../media/image211.png" /></Relationships>
</file>

<file path=ppt/slides/_rels/slide1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12.png" /><Relationship Id="rId3" Type="http://schemas.openxmlformats.org/officeDocument/2006/relationships/image" Target="../media/image213.emf" /></Relationships>
</file>

<file path=ppt/slides/_rels/slide1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13.emf" /><Relationship Id="rId3" Type="http://schemas.openxmlformats.org/officeDocument/2006/relationships/image" Target="../media/image214.png" /><Relationship Id="rId4" Type="http://schemas.openxmlformats.org/officeDocument/2006/relationships/image" Target="../media/image215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6.png" /><Relationship Id="rId4" Type="http://schemas.openxmlformats.org/officeDocument/2006/relationships/image" Target="../media/image17.png" /></Relationships>
</file>

<file path=ppt/slides/_rels/slide1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16.png" /><Relationship Id="rId3" Type="http://schemas.openxmlformats.org/officeDocument/2006/relationships/image" Target="../media/image217.png" /></Relationships>
</file>

<file path=ppt/slides/_rels/slide1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18.png" /><Relationship Id="rId3" Type="http://schemas.openxmlformats.org/officeDocument/2006/relationships/image" Target="../media/image219.png" /><Relationship Id="rId4" Type="http://schemas.openxmlformats.org/officeDocument/2006/relationships/image" Target="../media/image220.png" /></Relationships>
</file>

<file path=ppt/slides/_rels/slide1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73.xml" /><Relationship Id="rId3" Type="http://schemas.openxmlformats.org/officeDocument/2006/relationships/image" Target="../media/image221.png" /></Relationships>
</file>

<file path=ppt/slides/_rels/slide1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74.xml" /></Relationships>
</file>

<file path=ppt/slides/_rels/slide1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22.png" /><Relationship Id="rId3" Type="http://schemas.openxmlformats.org/officeDocument/2006/relationships/image" Target="../media/image223.png" /></Relationships>
</file>

<file path=ppt/slides/_rels/slide1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24.png" /><Relationship Id="rId3" Type="http://schemas.openxmlformats.org/officeDocument/2006/relationships/image" Target="../media/image225.png" /><Relationship Id="rId4" Type="http://schemas.openxmlformats.org/officeDocument/2006/relationships/image" Target="../media/image226.png" /></Relationships>
</file>

<file path=ppt/slides/_rels/slide1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27.png" /></Relationships>
</file>

<file path=ppt/slides/_rels/slide1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2.xml" /></Relationships>
</file>

<file path=ppt/slides/_rels/slide1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228.emf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8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9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0.png" /><Relationship Id="rId3" Type="http://schemas.openxmlformats.org/officeDocument/2006/relationships/image" Target="../media/image21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2.png" /><Relationship Id="rId3" Type="http://schemas.openxmlformats.org/officeDocument/2006/relationships/image" Target="../media/image23.emf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4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5.png" /><Relationship Id="rId3" Type="http://schemas.openxmlformats.org/officeDocument/2006/relationships/image" Target="../media/image26.emf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27.png" /><Relationship Id="rId4" Type="http://schemas.openxmlformats.org/officeDocument/2006/relationships/image" Target="../media/image28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9.png" /><Relationship Id="rId3" Type="http://schemas.openxmlformats.org/officeDocument/2006/relationships/image" Target="../media/image30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1.png" /><Relationship Id="rId3" Type="http://schemas.openxmlformats.org/officeDocument/2006/relationships/image" Target="../media/image3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3.png" /><Relationship Id="rId3" Type="http://schemas.openxmlformats.org/officeDocument/2006/relationships/image" Target="../media/image34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5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6.png" /><Relationship Id="rId3" Type="http://schemas.openxmlformats.org/officeDocument/2006/relationships/image" Target="../media/image37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8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9.png" /><Relationship Id="rId3" Type="http://schemas.openxmlformats.org/officeDocument/2006/relationships/image" Target="../media/image40.png" /><Relationship Id="rId4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1.png" /><Relationship Id="rId3" Type="http://schemas.openxmlformats.org/officeDocument/2006/relationships/image" Target="../media/image42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3.png" /><Relationship Id="rId3" Type="http://schemas.openxmlformats.org/officeDocument/2006/relationships/image" Target="../media/image44.png" /><Relationship Id="rId4" Type="http://schemas.openxmlformats.org/officeDocument/2006/relationships/image" Target="../media/image45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Relationship Id="rId4" Type="http://schemas.openxmlformats.org/officeDocument/2006/relationships/image" Target="../media/image2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6.png" /><Relationship Id="rId3" Type="http://schemas.openxmlformats.org/officeDocument/2006/relationships/image" Target="../media/image27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7.png" /><Relationship Id="rId3" Type="http://schemas.openxmlformats.org/officeDocument/2006/relationships/image" Target="../media/image27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8.png" /><Relationship Id="rId3" Type="http://schemas.openxmlformats.org/officeDocument/2006/relationships/image" Target="../media/image49.png" /><Relationship Id="rId4" Type="http://schemas.openxmlformats.org/officeDocument/2006/relationships/image" Target="../media/image50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7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51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image" Target="../media/image59.png" /><Relationship Id="rId11" Type="http://schemas.openxmlformats.org/officeDocument/2006/relationships/image" Target="../media/image60.png" /><Relationship Id="rId12" Type="http://schemas.openxmlformats.org/officeDocument/2006/relationships/image" Target="../media/image61.png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52.png" /><Relationship Id="rId4" Type="http://schemas.openxmlformats.org/officeDocument/2006/relationships/image" Target="../media/image53.png" /><Relationship Id="rId5" Type="http://schemas.openxmlformats.org/officeDocument/2006/relationships/image" Target="../media/image54.png" /><Relationship Id="rId6" Type="http://schemas.openxmlformats.org/officeDocument/2006/relationships/image" Target="../media/image55.png" /><Relationship Id="rId7" Type="http://schemas.openxmlformats.org/officeDocument/2006/relationships/image" Target="../media/image56.png" /><Relationship Id="rId8" Type="http://schemas.openxmlformats.org/officeDocument/2006/relationships/image" Target="../media/image57.png" /><Relationship Id="rId9" Type="http://schemas.openxmlformats.org/officeDocument/2006/relationships/image" Target="../media/image58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image" Target="../media/image59.png" /><Relationship Id="rId11" Type="http://schemas.openxmlformats.org/officeDocument/2006/relationships/image" Target="../media/image60.png" /><Relationship Id="rId12" Type="http://schemas.openxmlformats.org/officeDocument/2006/relationships/image" Target="../media/image61.png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56.png" /><Relationship Id="rId4" Type="http://schemas.openxmlformats.org/officeDocument/2006/relationships/image" Target="../media/image52.png" /><Relationship Id="rId5" Type="http://schemas.openxmlformats.org/officeDocument/2006/relationships/image" Target="../media/image53.png" /><Relationship Id="rId6" Type="http://schemas.openxmlformats.org/officeDocument/2006/relationships/image" Target="../media/image62.png" /><Relationship Id="rId7" Type="http://schemas.openxmlformats.org/officeDocument/2006/relationships/image" Target="../media/image55.png" /><Relationship Id="rId8" Type="http://schemas.openxmlformats.org/officeDocument/2006/relationships/image" Target="../media/image57.png" /><Relationship Id="rId9" Type="http://schemas.openxmlformats.org/officeDocument/2006/relationships/image" Target="../media/image63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52.png" /><Relationship Id="rId4" Type="http://schemas.openxmlformats.org/officeDocument/2006/relationships/image" Target="../media/image64.png" /><Relationship Id="rId5" Type="http://schemas.openxmlformats.org/officeDocument/2006/relationships/image" Target="../media/image65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66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9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67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1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68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3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69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5.xm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70.png" /><Relationship Id="rId3" Type="http://schemas.openxmlformats.org/officeDocument/2006/relationships/image" Target="../media/image71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72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72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73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png" /><Relationship Id="rId4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74.png" /><Relationship Id="rId4" Type="http://schemas.openxmlformats.org/officeDocument/2006/relationships/image" Target="../media/image75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76.png" /><Relationship Id="rId4" Type="http://schemas.openxmlformats.org/officeDocument/2006/relationships/image" Target="../media/image77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76.png" /><Relationship Id="rId4" Type="http://schemas.openxmlformats.org/officeDocument/2006/relationships/image" Target="../media/image78.png" /><Relationship Id="rId5" Type="http://schemas.openxmlformats.org/officeDocument/2006/relationships/image" Target="../media/image71.png" /><Relationship Id="rId6" Type="http://schemas.openxmlformats.org/officeDocument/2006/relationships/image" Target="../media/image27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79.png" /><Relationship Id="rId4" Type="http://schemas.openxmlformats.org/officeDocument/2006/relationships/image" Target="../media/image80.png" /><Relationship Id="rId5" Type="http://schemas.openxmlformats.org/officeDocument/2006/relationships/image" Target="../media/image37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79.png" /><Relationship Id="rId4" Type="http://schemas.openxmlformats.org/officeDocument/2006/relationships/image" Target="../media/image81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82.png" /><Relationship Id="rId3" Type="http://schemas.openxmlformats.org/officeDocument/2006/relationships/image" Target="../media/image83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4.xml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35.xml" /><Relationship Id="rId3" Type="http://schemas.openxmlformats.org/officeDocument/2006/relationships/image" Target="../media/image84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36.xml" /><Relationship Id="rId3" Type="http://schemas.openxmlformats.org/officeDocument/2006/relationships/image" Target="../media/image85.png" /><Relationship Id="rId4" Type="http://schemas.openxmlformats.org/officeDocument/2006/relationships/image" Target="../media/image86.png" /><Relationship Id="rId5" Type="http://schemas.openxmlformats.org/officeDocument/2006/relationships/image" Target="../media/image87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37.xml" /><Relationship Id="rId3" Type="http://schemas.openxmlformats.org/officeDocument/2006/relationships/image" Target="../media/image88.png" /><Relationship Id="rId4" Type="http://schemas.openxmlformats.org/officeDocument/2006/relationships/image" Target="../media/image8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9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39.xml" /><Relationship Id="rId3" Type="http://schemas.openxmlformats.org/officeDocument/2006/relationships/image" Target="../media/image9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92.png" /><Relationship Id="rId3" Type="http://schemas.openxmlformats.org/officeDocument/2006/relationships/image" Target="../media/image93.png" /><Relationship Id="rId4" Type="http://schemas.openxmlformats.org/officeDocument/2006/relationships/image" Target="../media/image94.png" /><Relationship Id="rId5" Type="http://schemas.openxmlformats.org/officeDocument/2006/relationships/image" Target="../media/image95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96.png" /><Relationship Id="rId3" Type="http://schemas.openxmlformats.org/officeDocument/2006/relationships/image" Target="../media/image97.emf" /><Relationship Id="rId4" Type="http://schemas.openxmlformats.org/officeDocument/2006/relationships/image" Target="../media/image98.png" /><Relationship Id="rId5" Type="http://schemas.openxmlformats.org/officeDocument/2006/relationships/image" Target="../media/image99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00.png" /><Relationship Id="rId3" Type="http://schemas.openxmlformats.org/officeDocument/2006/relationships/image" Target="../media/image101.png" /><Relationship Id="rId4" Type="http://schemas.openxmlformats.org/officeDocument/2006/relationships/image" Target="../media/image102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03.png" /><Relationship Id="rId3" Type="http://schemas.openxmlformats.org/officeDocument/2006/relationships/image" Target="../media/image104.emf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05.png" /><Relationship Id="rId3" Type="http://schemas.openxmlformats.org/officeDocument/2006/relationships/image" Target="../media/image106.png" /><Relationship Id="rId4" Type="http://schemas.openxmlformats.org/officeDocument/2006/relationships/image" Target="../media/image107.png" /><Relationship Id="rId5" Type="http://schemas.openxmlformats.org/officeDocument/2006/relationships/image" Target="../media/image108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09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10.png" /><Relationship Id="rId3" Type="http://schemas.openxmlformats.org/officeDocument/2006/relationships/image" Target="../media/image111.png" /><Relationship Id="rId4" Type="http://schemas.openxmlformats.org/officeDocument/2006/relationships/image" Target="../media/image112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13.png" /><Relationship Id="rId3" Type="http://schemas.openxmlformats.org/officeDocument/2006/relationships/image" Target="../media/image114.png" /><Relationship Id="rId4" Type="http://schemas.openxmlformats.org/officeDocument/2006/relationships/image" Target="../media/image115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16.png" /><Relationship Id="rId3" Type="http://schemas.openxmlformats.org/officeDocument/2006/relationships/image" Target="../media/image8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17.png" /><Relationship Id="rId3" Type="http://schemas.openxmlformats.org/officeDocument/2006/relationships/image" Target="../media/image118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19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20.png" /><Relationship Id="rId3" Type="http://schemas.openxmlformats.org/officeDocument/2006/relationships/image" Target="../media/image121.png" /><Relationship Id="rId4" Type="http://schemas.openxmlformats.org/officeDocument/2006/relationships/image" Target="../media/image122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23.png" /><Relationship Id="rId3" Type="http://schemas.openxmlformats.org/officeDocument/2006/relationships/image" Target="../media/image124.png" /><Relationship Id="rId4" Type="http://schemas.openxmlformats.org/officeDocument/2006/relationships/image" Target="../media/image125.png" /><Relationship Id="rId5" Type="http://schemas.openxmlformats.org/officeDocument/2006/relationships/image" Target="../media/image126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27.png" /><Relationship Id="rId3" Type="http://schemas.openxmlformats.org/officeDocument/2006/relationships/image" Target="../media/image123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40.xml" /><Relationship Id="rId3" Type="http://schemas.openxmlformats.org/officeDocument/2006/relationships/image" Target="../media/image128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29.png" /><Relationship Id="rId3" Type="http://schemas.openxmlformats.org/officeDocument/2006/relationships/image" Target="../media/image130.png" /><Relationship Id="rId4" Type="http://schemas.openxmlformats.org/officeDocument/2006/relationships/image" Target="../media/image131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32.png" /><Relationship Id="rId3" Type="http://schemas.openxmlformats.org/officeDocument/2006/relationships/image" Target="../media/image133.png" /><Relationship Id="rId4" Type="http://schemas.openxmlformats.org/officeDocument/2006/relationships/image" Target="../media/image134.png" /><Relationship Id="rId5" Type="http://schemas.openxmlformats.org/officeDocument/2006/relationships/image" Target="../media/image135.png" /><Relationship Id="rId6" Type="http://schemas.openxmlformats.org/officeDocument/2006/relationships/image" Target="../media/image136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41.xml" /><Relationship Id="rId3" Type="http://schemas.openxmlformats.org/officeDocument/2006/relationships/image" Target="../media/image137.png" /><Relationship Id="rId4" Type="http://schemas.openxmlformats.org/officeDocument/2006/relationships/image" Target="../media/image5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38.png" /><Relationship Id="rId3" Type="http://schemas.openxmlformats.org/officeDocument/2006/relationships/image" Target="../media/image139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38.png" /><Relationship Id="rId3" Type="http://schemas.openxmlformats.org/officeDocument/2006/relationships/image" Target="../media/image140.png" /><Relationship Id="rId4" Type="http://schemas.openxmlformats.org/officeDocument/2006/relationships/image" Target="../media/image141.png" /><Relationship Id="rId5" Type="http://schemas.openxmlformats.org/officeDocument/2006/relationships/image" Target="../media/image142.png" /><Relationship Id="rId6" Type="http://schemas.openxmlformats.org/officeDocument/2006/relationships/image" Target="../media/image143.png" /><Relationship Id="rId7" Type="http://schemas.openxmlformats.org/officeDocument/2006/relationships/image" Target="../media/image144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38.png" /><Relationship Id="rId3" Type="http://schemas.openxmlformats.org/officeDocument/2006/relationships/image" Target="../media/image145.png" /><Relationship Id="rId4" Type="http://schemas.openxmlformats.org/officeDocument/2006/relationships/image" Target="../media/image146.png" /><Relationship Id="rId5" Type="http://schemas.openxmlformats.org/officeDocument/2006/relationships/image" Target="../media/image147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38.png" /><Relationship Id="rId3" Type="http://schemas.openxmlformats.org/officeDocument/2006/relationships/image" Target="../media/image148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42.xml" /><Relationship Id="rId3" Type="http://schemas.openxmlformats.org/officeDocument/2006/relationships/image" Target="../media/image149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43.xml" /><Relationship Id="rId3" Type="http://schemas.openxmlformats.org/officeDocument/2006/relationships/image" Target="../media/image150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44.xml" /><Relationship Id="rId3" Type="http://schemas.openxmlformats.org/officeDocument/2006/relationships/image" Target="../media/image151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52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45.xml" /><Relationship Id="rId3" Type="http://schemas.openxmlformats.org/officeDocument/2006/relationships/image" Target="../media/image153.png" /><Relationship Id="rId4" Type="http://schemas.openxmlformats.org/officeDocument/2006/relationships/image" Target="../media/image154.png" /><Relationship Id="rId5" Type="http://schemas.openxmlformats.org/officeDocument/2006/relationships/image" Target="../media/image155.png" /><Relationship Id="rId6" Type="http://schemas.openxmlformats.org/officeDocument/2006/relationships/image" Target="../media/image156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9.png" /><Relationship Id="rId4" Type="http://schemas.openxmlformats.org/officeDocument/2006/relationships/image" Target="../media/image10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46.xml" /><Relationship Id="rId3" Type="http://schemas.openxmlformats.org/officeDocument/2006/relationships/image" Target="../media/image157.png" /><Relationship Id="rId4" Type="http://schemas.openxmlformats.org/officeDocument/2006/relationships/image" Target="../media/image155.png" /><Relationship Id="rId5" Type="http://schemas.openxmlformats.org/officeDocument/2006/relationships/image" Target="../media/image156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47.xml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48.xml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49.xml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0.xml" /><Relationship Id="rId3" Type="http://schemas.openxmlformats.org/officeDocument/2006/relationships/image" Target="../media/image158.png" /><Relationship Id="rId4" Type="http://schemas.openxmlformats.org/officeDocument/2006/relationships/image" Target="../media/image159.png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1.xml" /><Relationship Id="rId3" Type="http://schemas.openxmlformats.org/officeDocument/2006/relationships/image" Target="../media/image160.png" /><Relationship Id="rId4" Type="http://schemas.openxmlformats.org/officeDocument/2006/relationships/image" Target="../media/image161.png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2.xml" /><Relationship Id="rId3" Type="http://schemas.openxmlformats.org/officeDocument/2006/relationships/image" Target="../media/image162.png" /><Relationship Id="rId4" Type="http://schemas.openxmlformats.org/officeDocument/2006/relationships/image" Target="../media/image163.png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3.xml" /><Relationship Id="rId3" Type="http://schemas.openxmlformats.org/officeDocument/2006/relationships/image" Target="../media/image164.png" /><Relationship Id="rId4" Type="http://schemas.openxmlformats.org/officeDocument/2006/relationships/image" Target="../media/image165.png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4.xml" /><Relationship Id="rId3" Type="http://schemas.openxmlformats.org/officeDocument/2006/relationships/image" Target="../media/image166.png" /><Relationship Id="rId4" Type="http://schemas.openxmlformats.org/officeDocument/2006/relationships/image" Target="../media/image160.png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55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8680"/>
            <a:ext cx="7772400" cy="367240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da-DK" sz="2800" smtClean="0"/>
              <a:t>Sandsynlighedsteori og statistik</a:t>
            </a:r>
            <a:br>
              <a:rPr lang="da-DK" sz="3600" smtClean="0"/>
            </a:br>
            <a:r>
              <a:rPr lang="da-DK" sz="2800" smtClean="0"/>
              <a:t> </a:t>
            </a:r>
            <a:r>
              <a:rPr lang="da-DK" sz="3600" smtClean="0"/>
              <a:t> </a:t>
            </a:r>
            <a:br>
              <a:rPr lang="da-DK" sz="3600" smtClean="0"/>
            </a:br>
            <a:r>
              <a:rPr lang="da-DK" sz="3600" smtClean="0">
                <a:solidFill>
                  <a:schemeClr val="tx1"/>
                </a:solidFill>
              </a:rPr>
              <a:t>Kapitel </a:t>
            </a:r>
            <a:r>
              <a:rPr lang="da-DK" smtClean="0">
                <a:solidFill>
                  <a:schemeClr val="tx1"/>
                </a:solidFill>
              </a:rPr>
              <a:t>11. 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mtClean="0">
                <a:solidFill>
                  <a:schemeClr val="tx1"/>
                </a:solidFill>
              </a:rPr>
              <a:t>Regressionsanalyse del 1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z="2400">
                <a:solidFill>
                  <a:prstClr val="black"/>
                </a:solidFill>
              </a:rPr>
              <a:t>(afsnit </a:t>
            </a:r>
            <a:r>
              <a:rPr lang="da-DK" sz="2400" smtClean="0">
                <a:solidFill>
                  <a:prstClr val="black"/>
                </a:solidFill>
              </a:rPr>
              <a:t>11.1-11.2)</a:t>
            </a:r>
            <a:r>
              <a:rPr lang="da-DK" sz="1000" smtClean="0"/>
              <a:t> </a:t>
            </a:r>
            <a:br>
              <a:rPr lang="da-DK" smtClean="0"/>
            </a:br>
            <a:r>
              <a:rPr lang="da-DK" sz="2400" smtClean="0"/>
              <a:t> </a:t>
            </a:r>
            <a:endParaRPr lang="da-DK" sz="3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1248544"/>
          </a:xfrm>
        </p:spPr>
        <p:txBody>
          <a:bodyPr>
            <a:noAutofit/>
          </a:bodyPr>
          <a:lstStyle/>
          <a:p>
            <a:r>
              <a:rPr lang="da-DK" smtClean="0"/>
              <a:t>Allan Leck Jensen</a:t>
            </a:r>
          </a:p>
          <a:p>
            <a:r>
              <a:rPr lang="da-DK" smtClean="0"/>
              <a:t>alj@ece.au.dk</a:t>
            </a:r>
            <a:endParaRPr lang="da-DK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5223279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Eksempel: Nedkøling af en legering (s. 328)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mtClean="0"/>
                  <a:t>Man vil undersøge om man kan speede nedkølingen af en legering op ved at tilsætte en ny komponent. Hurtig afkøling gør legeringen stærkere</a:t>
                </a:r>
                <a:br>
                  <a:rPr lang="en-US" smtClean="0"/>
                </a:br>
                <a:r>
                  <a:rPr lang="en-US" sz="1400" smtClean="0"/>
                  <a:t> </a:t>
                </a:r>
                <a:endParaRPr lang="en-US" smtClean="0"/>
              </a:p>
              <a:p>
                <a:r>
                  <a:rPr lang="en-US" smtClean="0"/>
                  <a:t>Data:</a:t>
                </a:r>
                <a:br>
                  <a:rPr lang="en-US" smtClean="0"/>
                </a:br>
                <a:r>
                  <a:rPr lang="en-US" smtClean="0"/>
                  <a:t> 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smtClean="0"/>
                  <a:t>:  Procent af den nye komponent i legeringen (%)</a:t>
                </a:r>
                <a:br>
                  <a:rPr lang="en-GB" smtClean="0"/>
                </a:br>
                <a:r>
                  <a:rPr lang="en-GB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GB" smtClean="0"/>
                  <a:t>:  Nedkølingshastighed (°F pr. time)</a:t>
                </a:r>
                <a:br>
                  <a:rPr lang="en-GB" smtClean="0"/>
                </a:br>
                <a:endParaRPr lang="en-GB" smtClean="0"/>
              </a:p>
              <a:p>
                <a:r>
                  <a:rPr lang="en-US" smtClean="0"/>
                  <a:t>Første skridt er at lave et </a:t>
                </a:r>
                <a:r>
                  <a:rPr 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scatter plot</a:t>
                </a:r>
                <a:r>
                  <a:rPr lang="en-US" smtClean="0"/>
                  <a:t> </a:t>
                </a:r>
                <a:br>
                  <a:rPr lang="en-US" smtClean="0"/>
                </a:br>
                <a:r>
                  <a:rPr lang="en-US" smtClean="0"/>
                  <a:t>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smtClean="0"/>
                  <a:t> på den horizontale akse </a:t>
                </a:r>
                <a:br>
                  <a:rPr lang="en-US" smtClean="0"/>
                </a:br>
                <a:r>
                  <a:rPr lang="en-US" smtClean="0"/>
                  <a:t>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 på den vertikale akse</a:t>
                </a:r>
              </a:p>
              <a:p>
                <a:r>
                  <a:rPr lang="en-US" smtClean="0"/>
                  <a:t>Plottet viser, at der lader til at være en</a:t>
                </a:r>
                <a:br>
                  <a:rPr lang="en-US" smtClean="0"/>
                </a:br>
                <a:r>
                  <a:rPr 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positiv korrelation</a:t>
                </a:r>
                <a:r>
                  <a:rPr lang="en-US" smtClean="0"/>
                  <a:t> mellem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, og </a:t>
                </a:r>
                <a:br>
                  <a:rPr lang="en-US" smtClean="0"/>
                </a:br>
                <a:r>
                  <a:rPr lang="en-US" smtClean="0"/>
                  <a:t>sammenhængen ser ud til at være </a:t>
                </a:r>
                <a:br>
                  <a:rPr lang="en-US" smtClean="0"/>
                </a:br>
                <a:r>
                  <a:rPr lang="en-US" smtClean="0"/>
                  <a:t>lineær: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GB" smtClean="0"/>
                  <a:t> .</a:t>
                </a:r>
              </a:p>
              <a:p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659" r="-724" b="-2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9" y="2115465"/>
            <a:ext cx="4464496" cy="742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553400"/>
            <a:ext cx="3404100" cy="318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9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 i eksperimenter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Samme koncept, men forskelle i notation:</a:t>
                </a:r>
              </a:p>
              <a:p>
                <a:r>
                  <a:rPr lang="da-DK" smtClean="0"/>
                  <a:t>Regression:  	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𝑟𝑒𝑔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</a:t>
                </a:r>
              </a:p>
              <a:p>
                <a:r>
                  <a:rPr lang="da-DK" smtClean="0"/>
                  <a:t>Eksperimenter: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Konceptuelt det samme: Den samlede variation 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eller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𝑆𝑆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r>
                  <a:rPr lang="da-DK" smtClean="0"/>
                  <a:t>) kan opdeles i 2 dele:</a:t>
                </a:r>
              </a:p>
              <a:p>
                <a:pPr lvl="1"/>
                <a:r>
                  <a:rPr lang="da-DK" smtClean="0"/>
                  <a:t>den del, der forklares af regressionsmodellen / behandlingen </a:t>
                </a:r>
                <a:br>
                  <a:rPr lang="da-DK" smtClean="0"/>
                </a:br>
                <a:r>
                  <a:rPr lang="da-DK" smtClean="0"/>
                  <a:t>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eller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𝑆𝑆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da-DK" smtClean="0"/>
                  <a:t>) og </a:t>
                </a:r>
              </a:p>
              <a:p>
                <a:pPr lvl="1"/>
                <a:r>
                  <a:rPr lang="da-DK" smtClean="0"/>
                  <a:t>den del, der ikke kan forklares 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eller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), og som opfattes som tilfældig støj.</a:t>
                </a:r>
                <a:endParaRPr lang="da-DK" smtClean="0"/>
              </a:p>
              <a:p>
                <a:pPr marL="0" indent="0">
                  <a:buNone/>
                </a:pP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100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01844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ANOVA med </a:t>
            </a:r>
            <a:r>
              <a:rPr lang="da-DK" smtClean="0"/>
              <a:t>notation fra eksperimenter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101</a:t>
            </a:fld>
            <a:endParaRPr lang="da-DK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extLst/>
          </p:nvPr>
        </p:nvGraphicFramePr>
        <p:xfrm>
          <a:off x="205141" y="1340769"/>
          <a:ext cx="8640960" cy="52957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8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8877"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/>
                        <a:t>Frihedsgrader </a:t>
                      </a:r>
                      <a:br>
                        <a:rPr lang="da-DK" sz="1800"/>
                      </a:br>
                      <a:r>
                        <a:rPr lang="da-DK" sz="1800"/>
                        <a:t>(DF)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/>
                        <a:t>Sum of Squares </a:t>
                      </a:r>
                      <a:br>
                        <a:rPr lang="da-DK" sz="1800"/>
                      </a:br>
                      <a:r>
                        <a:rPr lang="da-DK" sz="1800"/>
                        <a:t>(SS)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/>
                        <a:t>Mean Squares (MS)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727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/>
                        <a:t>Treatments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𝑇𝑟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b="0" i="0" smtClean="0"/>
                              <m:t>behandlinger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𝑇𝑟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a-DK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oMath>
                        </m:oMathPara>
                      </a14:m>
                      <a:br>
                        <a:rPr lang="da-DK" sz="1800" b="0" i="1">
                          <a:latin typeface="Cambria Math"/>
                        </a:rPr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𝑇𝑟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24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𝑇𝑟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𝑇𝑟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da-DK" sz="1800" b="0" i="0" smtClean="0">
                                <a:latin typeface="Cambria Math"/>
                              </a:rPr>
                              <m:t>=</m:t>
                            </m:r>
                          </m:oMath>
                        </m:oMathPara>
                      </a14:m>
                      <a:r>
                        <a:rPr lang="da-DK" sz="1800">
                          <a:latin typeface="Cambria Math"/>
                        </a:rPr>
                        <a:t> </a:t>
                      </a:r>
                      <a:br>
                        <a:rPr lang="da-DK" sz="1800">
                          <a:latin typeface="Cambria Math"/>
                        </a:rPr>
                      </a:br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𝑇𝑟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400"/>
                      </a:br>
                      <a:endParaRPr lang="da-DK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3561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/>
                        <a:t>Error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𝑓𝐸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b="0" i="0" smtClean="0"/>
                              <m:t>behandl</m:t>
                            </m:r>
                            <m:r>
                              <m:rPr>
                                <m:sty m:val="p"/>
                              </m:rPr>
                              <a:rPr lang="da-DK" sz="1800" b="0" i="0" smtClean="0"/>
                              <m:t>.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  <m:r>
                              <a:rPr lang="da-DK" sz="1800" b="0" i="1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grow m:val="off"/>
                                    <m:subHide m:val="off"/>
                                    <m:supHide m:val="off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a-D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a-DK" i="1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oMath>
                        </m:oMathPara>
                      </a14:m>
                      <a:br>
                        <a:rPr lang="da-DK" sz="1800" b="0" i="1">
                          <a:latin typeface="Cambria Math"/>
                        </a:rPr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24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3561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/>
                        <a:t>Total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𝑓𝑇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</m:t>
                            </m:r>
                            <m:r>
                              <m:rPr>
                                <m:sty m:val="p"/>
                              </m:rPr>
                              <a:rPr lang="da-DK" sz="1800" b="0" i="0" smtClean="0"/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r>
                        <a:rPr lang="da-DK" sz="1800"/>
                        <a:t> </a:t>
                      </a:r>
                      <a:br>
                        <a:rPr lang="da-DK" sz="180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𝑆𝑇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grow m:val="off"/>
                                    <m:subHide m:val="off"/>
                                    <m:supHide m:val="off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/>
                                          <m:t> 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oMath>
                        </m:oMathPara>
                      </a14:m>
                      <a:br>
                        <a:rPr lang="da-DK" sz="1800">
                          <a:latin typeface="Cambria Math"/>
                        </a:rPr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930548"/>
      </p:ext>
    </p:extLst>
  </p:cSld>
  <p:clrMapOvr>
    <a:masterClrMapping/>
  </p:clrMapOvr>
  <p:transition/>
  <p:timing/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Eksempel, s. 389 (hærdning af lim)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676456" cy="5688632"/>
              </a:xfrm>
            </p:spPr>
            <p:txBody>
              <a:bodyPr/>
              <a:lstStyle/>
              <a:p>
                <a:r>
                  <a:rPr lang="en-US" smtClean="0"/>
                  <a:t>Tre metoder til at hærde en lim er prøvet. Der er målt hærdningstid: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 sz="2000" smtClean="0"/>
                  <a:t>Antal behandlinger: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r>
                  <a:rPr lang="en-US" sz="2000" smtClean="0"/>
                  <a:t> </a:t>
                </a:r>
              </a:p>
              <a:p>
                <a:r>
                  <a:rPr lang="en-US" sz="2000" smtClean="0"/>
                  <a:t>Antal prøver: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=5+4+6=15</m:t>
                      </m:r>
                    </m:oMath>
                  </m:oMathPara>
                </a14:m>
                <a:endParaRPr lang="en-US" sz="2000" b="0" smtClean="0"/>
              </a:p>
              <a:p>
                <a:r>
                  <a:rPr lang="en-US" sz="2000" smtClean="0"/>
                  <a:t>Overordnet middelværdi: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000" smtClean="0"/>
              </a:p>
              <a:p>
                <a:r>
                  <a:rPr lang="en-US" sz="2000" smtClean="0"/>
                  <a:t>Behandlingsmiddelværdier: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r>
                  <a:rPr lang="en-US" sz="2000" smtClean="0"/>
                  <a:t>;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r>
                  <a:rPr lang="en-US" sz="2000" smtClean="0"/>
                  <a:t>;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smtClean="0"/>
              </a:p>
              <a:p>
                <a:r>
                  <a:rPr lang="en-US" sz="2000" smtClean="0"/>
                  <a:t>Model: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=</m:t>
                      </m:r>
                      <m:r>
                        <a:rPr lang="da-DK" sz="2000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sz="20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sz="20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r>
                  <a:rPr lang="en-US" sz="2000" smtClean="0"/>
                  <a:t>:</a:t>
                </a:r>
              </a:p>
              <a:p>
                <a:pPr marL="0" indent="0">
                  <a:buNone/>
                </a:pPr>
                <a:r>
                  <a:rPr lang="en-US" sz="2000" smtClean="0"/>
                  <a:t>     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r>
                  <a:rPr lang="en-US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en-US" sz="2000" smtClean="0"/>
                  <a:t> </a:t>
                </a:r>
                <a:r>
                  <a:rPr lang="en-US" sz="2000"/>
                  <a:t>	</a:t>
                </a:r>
                <a:r>
                  <a:rPr lang="en-US" sz="2000" smtClean="0"/>
                  <a:t>(lægger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r>
                  <a:rPr lang="en-US" sz="2000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US" sz="2000" smtClean="0"/>
                  <a:t> til og trækker fra igen)</a:t>
                </a:r>
              </a:p>
              <a:p>
                <a:pPr marL="0" indent="0">
                  <a:buNone/>
                </a:pPr>
                <a:r>
                  <a:rPr lang="en-US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sz="2000" smtClean="0"/>
                  <a:t>  	(omorganiserer)</a:t>
                </a:r>
              </a:p>
              <a:p>
                <a:pPr marL="0" indent="0">
                  <a:buNone/>
                </a:pPr>
                <a:r>
                  <a:rPr lang="en-US" sz="2000" smtClean="0"/>
                  <a:t>      (</a:t>
                </a:r>
                <a:r>
                  <a:rPr lang="en-US" sz="2000"/>
                  <a:t>observation) </a:t>
                </a:r>
                <a:r>
                  <a:rPr lang="en-US" sz="2000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2000" smtClean="0"/>
                  <a:t> 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r>
                  <a:rPr lang="en-US" sz="2000" smtClean="0"/>
                  <a:t>			(overordnet middelværdi) </a:t>
                </a:r>
              </a:p>
              <a:p>
                <a:pPr marL="0" indent="0">
                  <a:buNone/>
                </a:pPr>
                <a:r>
                  <a:rPr lang="en-US" sz="2000" smtClean="0"/>
                  <a:t>                                         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r>
                  <a:rPr lang="en-US" sz="2000" smtClean="0"/>
                  <a:t> 		(afvigelse pga. behandling)</a:t>
                </a:r>
              </a:p>
              <a:p>
                <a:pPr marL="0" indent="0">
                  <a:buNone/>
                </a:pPr>
                <a:r>
                  <a:rPr lang="en-US" sz="2000" smtClean="0"/>
                  <a:t>                                         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sz="2000" smtClean="0"/>
                  <a:t> 	(afvigelse pga. støj).</a:t>
                </a:r>
                <a:br>
                  <a:rPr lang="en-US" sz="2000" smtClean="0"/>
                </a:br>
                <a:endParaRPr lang="en-GB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676456" cy="5688632"/>
              </a:xfrm>
              <a:blipFill>
                <a:blip r:embed="rId2"/>
                <a:stretch>
                  <a:fillRect l="-843" t="-750" r="-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102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95" y="1452541"/>
            <a:ext cx="5554409" cy="90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430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Eksempel, s. 389 (hærdning af lim)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676456" cy="5688632"/>
              </a:xfrm>
            </p:spPr>
            <p:txBody>
              <a:bodyPr/>
              <a:lstStyle/>
              <a:p>
                <a:r>
                  <a:rPr lang="en-US" smtClean="0"/>
                  <a:t>Tre metoder til at hærde en lim er prøvet. Der er målt hærdningstid: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 sz="2000" smtClean="0"/>
                  <a:t>Antal behandlinger: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r>
                  <a:rPr lang="en-US" sz="2000" smtClean="0"/>
                  <a:t> </a:t>
                </a:r>
              </a:p>
              <a:p>
                <a:r>
                  <a:rPr lang="en-US" sz="2000" smtClean="0"/>
                  <a:t>Antal prøver: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=5+4+6=15</m:t>
                      </m:r>
                    </m:oMath>
                  </m:oMathPara>
                </a14:m>
                <a:endParaRPr lang="en-US" sz="2000" b="0" smtClean="0"/>
              </a:p>
              <a:p>
                <a:r>
                  <a:rPr lang="en-US" sz="2000" smtClean="0"/>
                  <a:t>Overordnet middelværdi: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000" smtClean="0"/>
              </a:p>
              <a:p>
                <a:r>
                  <a:rPr lang="en-US" sz="2000" smtClean="0"/>
                  <a:t>Behandlingsmiddelværdier: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r>
                  <a:rPr lang="en-US" sz="2000" smtClean="0"/>
                  <a:t>;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r>
                  <a:rPr lang="en-US" sz="2000" smtClean="0"/>
                  <a:t>;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smtClean="0"/>
              </a:p>
              <a:p>
                <a:pPr marL="0" indent="0">
                  <a:buNone/>
                </a:pPr>
                <a:r>
                  <a:rPr lang="en-US" sz="2000" smtClean="0"/>
                  <a:t>      (</a:t>
                </a:r>
                <a:r>
                  <a:rPr lang="en-US" sz="2000"/>
                  <a:t>observation) </a:t>
                </a:r>
                <a:r>
                  <a:rPr lang="en-US" sz="2000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2000" smtClean="0"/>
                  <a:t> 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r>
                  <a:rPr lang="en-US" sz="2000" smtClean="0"/>
                  <a:t>			(overordnet middelværdi) </a:t>
                </a:r>
              </a:p>
              <a:p>
                <a:pPr marL="0" indent="0">
                  <a:buNone/>
                </a:pPr>
                <a:r>
                  <a:rPr lang="en-US" sz="2000" smtClean="0"/>
                  <a:t>                                         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r>
                  <a:rPr lang="en-US" sz="2000" smtClean="0"/>
                  <a:t> 		(afvigelse pga. behandling)</a:t>
                </a:r>
              </a:p>
              <a:p>
                <a:pPr marL="0" indent="0">
                  <a:buNone/>
                </a:pPr>
                <a:r>
                  <a:rPr lang="en-US" sz="2000" smtClean="0"/>
                  <a:t>                                         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sz="2000" smtClean="0"/>
                  <a:t> 	(afvigelse pga. støj)</a:t>
                </a:r>
              </a:p>
              <a:p>
                <a:r>
                  <a:rPr lang="en-US" sz="2000" smtClean="0"/>
                  <a:t>F.eks. for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r>
                  <a:rPr lang="en-US" sz="2000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r>
                  <a:rPr lang="en-US" sz="2000" smtClean="0"/>
                  <a:t>: </a:t>
                </a:r>
                <a:br>
                  <a:rPr lang="en-US" sz="2000" smtClean="0"/>
                </a:br>
                <a:r>
                  <a:rPr lang="en-US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=14=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=8+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13−8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14−13</m:t>
                          </m:r>
                        </m:e>
                      </m:d>
                    </m:oMath>
                  </m:oMathPara>
                </a14:m>
                <a:r>
                  <a:rPr lang="en-US" sz="2000" smtClean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=14=8+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r>
                  <a:rPr lang="en-US" sz="2000" smtClean="0"/>
                  <a:t>.</a:t>
                </a:r>
                <a:br>
                  <a:rPr lang="en-US" sz="2000" smtClean="0"/>
                </a:br>
                <a:endParaRPr lang="en-GB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676456" cy="5688632"/>
              </a:xfrm>
              <a:blipFill>
                <a:blip r:embed="rId2"/>
                <a:stretch>
                  <a:fillRect l="-843" t="-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103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95" y="1452541"/>
            <a:ext cx="5554409" cy="90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847191" y="1797137"/>
            <a:ext cx="360040" cy="216024"/>
          </a:xfrm>
          <a:prstGeom prst="rect">
            <a:avLst/>
          </a:prstGeom>
          <a:solidFill>
            <a:srgbClr val="FFFF00">
              <a:alpha val="3882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924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Eksempel, s. 389 (hærdning af lim)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676456" cy="5688632"/>
              </a:xfrm>
            </p:spPr>
            <p:txBody>
              <a:bodyPr/>
              <a:lstStyle/>
              <a:p>
                <a:r>
                  <a:rPr lang="en-US" smtClean="0"/>
                  <a:t>Generelt for alle observationerne: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 smtClean="0"/>
                  <a:t>Sum of squares:</a:t>
                </a:r>
              </a:p>
              <a:p>
                <a:pPr lvl="1"/>
                <a:r>
                  <a:rPr lang="en-US" smtClean="0"/>
                  <a:t>Treatment: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=270</m:t>
                      </m:r>
                    </m:oMath>
                  </m:oMathPara>
                </a14:m>
                <a:r>
                  <a:rPr lang="en-US" smtClean="0"/>
                  <a:t> </a:t>
                </a:r>
              </a:p>
              <a:p>
                <a:pPr lvl="1"/>
                <a:r>
                  <a:rPr lang="en-US" smtClean="0"/>
                  <a:t>Error:	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smtClean="0"/>
              </a:p>
              <a:p>
                <a:pPr lvl="1"/>
                <a:r>
                  <a:rPr lang="en-US" smtClean="0"/>
                  <a:t>Total: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=270+32=302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Nu kan det sættes op i en ANOVA tabel.</a:t>
                </a: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676456" cy="5688632"/>
              </a:xfrm>
              <a:blipFill>
                <a:blip r:embed="rId2"/>
                <a:stretch>
                  <a:fillRect l="-843" t="-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104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1" y="1484785"/>
            <a:ext cx="5832648" cy="26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7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Eksempel, s. 389 (hærdning af lim)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703618"/>
                <a:ext cx="8676456" cy="2037750"/>
              </a:xfrm>
            </p:spPr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=50.6</m:t>
                      </m:r>
                    </m:oMath>
                  </m:oMathPara>
                </a14:m>
                <a:r>
                  <a:rPr lang="en-US" smtClean="0"/>
                  <a:t>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r>
                  <a:rPr lang="en-US" smtClean="0"/>
                  <a:t>-fordelt 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r>
                  <a:rPr lang="en-US" smtClean="0"/>
                  <a:t> frihedsgrader i tælleren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r>
                  <a:rPr lang="en-US" smtClean="0"/>
                  <a:t> i nævneren, så den tilhørende p-værdi er 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50.6, 2, 12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Vi kan forkaste nulhypotesen om at alle tre metoder til hærdning af lim har samme effekt. Mindst én metode adskiller sig fra de andre.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703618"/>
                <a:ext cx="8676456" cy="2037750"/>
              </a:xfrm>
              <a:blipFill>
                <a:blip r:embed="rId2"/>
                <a:stretch>
                  <a:fillRect l="-843" t="-2096" r="-4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105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1052737"/>
            <a:ext cx="5334960" cy="1761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8" y="2903602"/>
            <a:ext cx="5320456" cy="18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20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Simplere beregning af Sums of Squares 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lang="en-US" b="1" smtClean="0"/>
                  <a:t>Total</a:t>
                </a:r>
                <a:r>
                  <a:rPr lang="en-US" smtClean="0"/>
                  <a:t>: 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𝑆𝑆𝑇</m:t>
                      </m:r>
                    </m:oMath>
                  </m:oMathPara>
                </a14:m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smtClean="0"/>
                </a:br>
                <a:r>
                  <a:rPr lang="en-US" smtClean="0"/>
                  <a:t> 		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r>
                  <a:rPr lang="en-US" smtClean="0"/>
                  <a:t> </a:t>
                </a:r>
                <a:endParaRPr lang="en-US"/>
              </a:p>
              <a:p>
                <a:pPr>
                  <a:lnSpc>
                    <a:spcPct val="130000"/>
                  </a:lnSpc>
                </a:pPr>
                <a:r>
                  <a:rPr lang="en-US" b="1"/>
                  <a:t>Treatment</a:t>
                </a:r>
                <a:r>
                  <a:rPr lang="en-US"/>
                  <a:t>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</m:t>
                          </m:r>
                        </m:e>
                      </m:d>
                    </m:oMath>
                  </m:oMathPara>
                </a14:m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smtClean="0"/>
                </a:br>
                <a:r>
                  <a:rPr lang="en-US" smtClean="0"/>
                  <a:t> 		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type m:val="bar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alnScr m:val="off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r>
                  <a:rPr lang="en-US" smtClean="0"/>
                  <a:t> 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mtClean="0"/>
                  <a:t>hvor </a:t>
                </a:r>
              </a:p>
              <a:p>
                <a:pPr lvl="1">
                  <a:spcBef>
                    <a:spcPct val="0"/>
                  </a:spcBef>
                </a:pP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r>
                  <a:rPr lang="en-US" smtClean="0"/>
                  <a:t> 		(kaldes korrektionsleddet) 	</a:t>
                </a:r>
              </a:p>
              <a:p>
                <a:pPr lvl="1">
                  <a:spcBef>
                    <a:spcPct val="0"/>
                  </a:spcBef>
                </a:pP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smtClean="0"/>
                  <a:t>, 	(det samlede antal observationer)</a:t>
                </a:r>
              </a:p>
              <a:p>
                <a:pPr lvl="1">
                  <a:spcBef>
                    <a:spcPct val="0"/>
                  </a:spcBef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smtClean="0"/>
                  <a:t>, 	(summen af observationer for i’te behandling)</a:t>
                </a:r>
              </a:p>
              <a:p>
                <a:pPr lvl="1">
                  <a:spcBef>
                    <a:spcPct val="0"/>
                  </a:spcBef>
                </a:pP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smtClean="0"/>
                  <a:t> 	(summen af alle observationer)</a:t>
                </a:r>
                <a:endParaRPr lang="en-US"/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en-US" b="1"/>
                  <a:t>Error</a:t>
                </a:r>
                <a:r>
                  <a:rPr lang="en-US" smtClean="0"/>
                  <a:t>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𝑆𝑆𝐸</m:t>
                      </m:r>
                    </m:oMath>
                  </m:oMathPara>
                </a14:m>
                <a:r>
                  <a:rPr lang="en-US"/>
                  <a:t> </a:t>
                </a:r>
                <a:r>
                  <a:rPr lang="en-US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i="1" smtClean="0">
                    <a:latin typeface="Cambria Math" panose="02040503050406030204" pitchFamily="18" charset="0"/>
                  </a:rPr>
                </a:br>
                <a:r>
                  <a:rPr lang="en-US" i="1" smtClean="0">
                    <a:latin typeface="Cambria Math" panose="02040503050406030204" pitchFamily="18" charset="0"/>
                  </a:rPr>
                  <a:t> 		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</m:t>
                          </m:r>
                        </m:e>
                      </m:d>
                    </m:oMath>
                  </m:oMathPara>
                </a14:m>
                <a:r>
                  <a:rPr lang="en-US" smtClean="0"/>
                  <a:t> .</a:t>
                </a:r>
                <a:br>
                  <a:rPr lang="en-US" smtClean="0"/>
                </a:br>
                <a:endParaRPr lang="da-DK" sz="240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7582" b="-2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106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860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Eksempel, s. 389 (hærdning af lim) i 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676456" cy="5472608"/>
          </a:xfrm>
        </p:spPr>
        <p:txBody>
          <a:bodyPr/>
          <a:lstStyle/>
          <a:p>
            <a:r>
              <a:rPr lang="en-US" smtClean="0"/>
              <a:t>Løsning i R:</a:t>
            </a: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endParaRPr lang="en-US" smtClean="0"/>
          </a:p>
          <a:p>
            <a:r>
              <a:rPr lang="en-US" smtClean="0"/>
              <a:t>Resultat: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107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1" y="1737304"/>
            <a:ext cx="6235601" cy="258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4913538"/>
            <a:ext cx="6240363" cy="160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71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Tilbage til eks. 12.3 (styrke af resiner)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2564904"/>
                <a:ext cx="8424936" cy="4176464"/>
              </a:xfrm>
            </p:spPr>
            <p:txBody>
              <a:bodyPr/>
              <a:lstStyle/>
              <a:p>
                <a:r>
                  <a:rPr lang="da-DK" smtClean="0"/>
                  <a:t>Den tilhørende ANOVA tabel:</a:t>
                </a:r>
                <a:br>
                  <a:rPr lang="da-DK"/>
                </a:br>
                <a:br>
                  <a:rPr lang="da-DK" smtClean="0"/>
                </a:br>
                <a:br>
                  <a:rPr lang="da-DK" smtClean="0"/>
                </a:br>
                <a:br>
                  <a:rPr lang="da-DK" smtClean="0"/>
                </a:br>
                <a:br>
                  <a:rPr lang="da-DK" smtClean="0"/>
                </a:br>
                <a:r>
                  <a:rPr lang="da-DK" sz="3200" smtClean="0"/>
                  <a:t> </a:t>
                </a:r>
                <a:endParaRPr lang="da-DK" smtClean="0"/>
              </a:p>
              <a:p>
                <a:r>
                  <a:rPr lang="da-DK" smtClean="0"/>
                  <a:t>Igen forkaster vi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, fordi p-værdien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da-DK" smtClean="0"/>
                  <a:t>, så mindst een af resinerne har en effekt på styrken. Det er relevant at undersøge for hvert par af resiner, om der er forskel på dem</a:t>
                </a:r>
              </a:p>
              <a:p>
                <a:r>
                  <a:rPr lang="da-DK" smtClean="0"/>
                  <a:t>Det kan vi undersøge ved at se på konfidensinterval for forskellen på to behandlingers middelværdier,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, for behandling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r>
                  <a:rPr lang="da-DK" smtClean="0"/>
                  <a:t>.</a:t>
                </a:r>
              </a:p>
              <a:p>
                <a:pPr marL="0" indent="0">
                  <a:buNone/>
                </a:pP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2564904"/>
                <a:ext cx="8424936" cy="4176464"/>
              </a:xfrm>
              <a:blipFill>
                <a:blip r:embed="rId3"/>
                <a:stretch>
                  <a:fillRect l="-868" t="-1022" b="-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108</a:t>
            </a:fld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134409"/>
            <a:ext cx="5400600" cy="1286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2979196"/>
            <a:ext cx="5976342" cy="164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242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Konfidensinterval for forskel ml. to beh.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96752"/>
                <a:ext cx="8568952" cy="5544616"/>
              </a:xfrm>
            </p:spPr>
            <p:txBody>
              <a:bodyPr/>
              <a:lstStyle/>
              <a:p>
                <a:r>
                  <a:rPr lang="en-US" smtClean="0"/>
                  <a:t>Det svarer til at bruge to stikprøver til at finde konfidensinterval for forskellen på de to populationers middelværdier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r>
                  <a:rPr lang="en-US" smtClean="0"/>
                  <a:t>-test, kap.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r>
                  <a:rPr lang="en-US" smtClean="0"/>
                  <a:t>)</a:t>
                </a:r>
              </a:p>
              <a:p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r>
                  <a:rPr lang="en-US" smtClean="0"/>
                  <a:t> </a:t>
                </a:r>
                <a:r>
                  <a:rPr lang="en-US" err="1"/>
                  <a:t>konfidensintervallet for </a:t>
                </a:r>
                <a:r>
                  <a:rPr lang="en-US" u="sng" err="1"/>
                  <a:t>forskellen</a:t>
                </a:r>
                <a:r>
                  <a:rPr lang="en-US"/>
                  <a:t> på to behandlings-middelværdier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r>
                  <a:rPr lang="en-US"/>
                  <a:t> er: </a:t>
                </a:r>
                <a:br>
                  <a:rPr lang="en-US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4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4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en-GB" smtClean="0"/>
                  <a:t> </a:t>
                </a:r>
                <a:br>
                  <a:rPr lang="en-GB" smtClean="0"/>
                </a:br>
                <a:r>
                  <a:rPr lang="en-GB" smtClean="0"/>
                  <a:t>hvor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GB" smtClean="0"/>
                  <a:t>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r>
                  <a:rPr lang="en-GB" smtClean="0"/>
                  <a:t> fra ANOVA tabellen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 er 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r>
                  <a:rPr lang="en-GB" smtClean="0"/>
                  <a:t> frihedsgrader.</a:t>
                </a:r>
                <a:endParaRPr lang="en-GB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96752"/>
                <a:ext cx="8568952" cy="5544616"/>
              </a:xfrm>
              <a:blipFill>
                <a:blip r:embed="rId2"/>
                <a:stretch>
                  <a:fillRect l="-854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109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97148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Lineær regression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96944" cy="5616624"/>
              </a:xfrm>
            </p:spPr>
            <p:txBody>
              <a:bodyPr/>
              <a:lstStyle/>
              <a:p>
                <a:r>
                  <a:rPr lang="da-DK" smtClean="0"/>
                  <a:t>Typisk opfatter vi </a:t>
                </a:r>
                <a:r>
                  <a:rPr lang="da-DK"/>
                  <a:t>de </a:t>
                </a:r>
                <a:r>
                  <a:rPr lang="da-DK" smtClean="0"/>
                  <a:t>uafhængige variable </a:t>
                </a:r>
                <a:r>
                  <a:rPr lang="da-DK"/>
                  <a:t>som målt </a:t>
                </a:r>
                <a:r>
                  <a:rPr lang="da-DK" smtClean="0"/>
                  <a:t>uden eller med kun ubetydelig fejl, så al variabiliteten </a:t>
                </a:r>
                <a:r>
                  <a:rPr lang="da-DK"/>
                  <a:t>er på den </a:t>
                </a:r>
                <a:r>
                  <a:rPr lang="da-DK" smtClean="0"/>
                  <a:t>afhængige variabel</a:t>
                </a:r>
              </a:p>
              <a:p>
                <a:r>
                  <a:rPr lang="da-DK" smtClean="0"/>
                  <a:t>Vi forestiller os f.eks., at forskellen i nedkølingshastighed for de to målinger med 2 % komponent skyldes tilfældige forskelle i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da-DK" smtClean="0"/>
                  <a:t> og ikke måleusikkerhed på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Derfor opfattes den afhængige variabel </a:t>
                </a:r>
                <a:br>
                  <a:rPr lang="da-DK" smtClean="0"/>
                </a:br>
                <a:r>
                  <a:rPr lang="da-DK" smtClean="0"/>
                  <a:t>som en stokastisk variabel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r>
                  <a:rPr lang="da-DK" smtClean="0"/>
                  <a:t>, det har </a:t>
                </a:r>
                <a:br>
                  <a:rPr lang="da-DK" smtClean="0"/>
                </a:br>
                <a:r>
                  <a:rPr lang="da-DK" smtClean="0"/>
                  <a:t>middelværdi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da-DK" smtClean="0"/>
                  <a:t>, hvor vi ikke </a:t>
                </a:r>
                <a:br>
                  <a:rPr lang="da-DK" smtClean="0"/>
                </a:br>
                <a:r>
                  <a:rPr lang="da-DK" smtClean="0"/>
                  <a:t>kender koefficienterne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(men </a:t>
                </a:r>
                <a:br>
                  <a:rPr lang="da-DK" smtClean="0"/>
                </a:br>
                <a:r>
                  <a:rPr lang="da-DK" smtClean="0"/>
                  <a:t>vi vil estimere dem fra data). Generelt</a:t>
                </a:r>
                <a:br>
                  <a:rPr lang="da-DK" smtClean="0"/>
                </a:br>
                <a:r>
                  <a:rPr lang="da-DK" smtClean="0"/>
                  <a:t>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Her er fejlen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r>
                  <a:rPr lang="da-DK" smtClean="0"/>
                  <a:t> en stokastisk variabel </a:t>
                </a:r>
                <a:br>
                  <a:rPr lang="da-DK" smtClean="0"/>
                </a:br>
                <a:r>
                  <a:rPr lang="da-DK" smtClean="0"/>
                  <a:t>med middelværdi 0. Vi antager ofte, </a:t>
                </a:r>
                <a:br>
                  <a:rPr lang="da-DK" smtClean="0"/>
                </a:br>
                <a:r>
                  <a:rPr lang="da-DK" smtClean="0"/>
                  <a:t>at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r>
                  <a:rPr lang="da-DK" smtClean="0"/>
                  <a:t> er normalfordelt,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r>
                  <a:rPr lang="da-DK" smtClean="0"/>
                  <a:t>)</a:t>
                </a:r>
              </a:p>
              <a:p>
                <a:r>
                  <a:rPr lang="da-DK" b="1" smtClean="0">
                    <a:solidFill>
                      <a:schemeClr val="tx2">
                        <a:lumMod val="75000"/>
                      </a:schemeClr>
                    </a:solidFill>
                  </a:rPr>
                  <a:t>NB.</a:t>
                </a:r>
                <a:r>
                  <a:rPr lang="da-DK" smtClean="0"/>
                  <a:t> Bogen kalder koefficienterne for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r>
                  <a:rPr lang="en-US" smtClean="0"/>
                  <a:t> i stedet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.</a:t>
                </a:r>
                <a:endParaRPr lang="da-DK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96944" cy="5616624"/>
              </a:xfrm>
              <a:blipFill>
                <a:blip r:embed="rId2"/>
                <a:stretch>
                  <a:fillRect l="-861" t="-760" b="-41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216" y="3645025"/>
            <a:ext cx="3306264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47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Tilbage til eks. 12.3 (styrke af resiner)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2780928"/>
                <a:ext cx="8676456" cy="3960440"/>
              </a:xfrm>
            </p:spPr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r>
                  <a:rPr lang="da-DK" smtClean="0"/>
                  <a:t> % konfidensintervaller for parvise forskelle: 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=0.0234,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=12, </m:t>
                      </m:r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r>
                  <a:rPr lang="da-DK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qt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1−0.025, 12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=2.179</m:t>
                      </m:r>
                    </m:oMath>
                  </m:oMathPara>
                </a14:m>
                <a:endParaRPr lang="da-DK" smtClean="0"/>
              </a:p>
              <a:p>
                <a:pPr marL="357187" lvl="1" indent="0">
                  <a:buNone/>
                </a:pPr>
                <a:r>
                  <a:rPr lang="da-DK" smtClean="0"/>
                  <a:t>MD – ED: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1.334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−0.964 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±2.179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0.0234</m:t>
                          </m:r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da-DK" smtClean="0"/>
                  <a:t> eller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[0.159;0.581]</m:t>
                      </m:r>
                    </m:oMath>
                  </m:oMathPara>
                </a14:m>
                <a:endParaRPr lang="da-DK" smtClean="0"/>
              </a:p>
              <a:p>
                <a:pPr marL="357187" lvl="1" indent="0">
                  <a:buNone/>
                </a:pPr>
                <a:r>
                  <a:rPr lang="da-DK"/>
                  <a:t>MD – PF: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 panose="02040503050406030204" pitchFamily="18" charset="0"/>
                        </a:rPr>
                        <m:t>1.334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−0.776 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±2.179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0.0234</m:t>
                          </m:r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da-DK"/>
                  <a:t> eller 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["/>
                          <m:sepChr m:val="|"/>
                          <m:endChr m:val="]"/>
                          <m:grow m:val="on"/>
                          <m:shp m:val="centered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0.347;0.769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357187" lvl="1" indent="0">
                  <a:buNone/>
                </a:pPr>
                <a:r>
                  <a:rPr lang="da-DK" smtClean="0"/>
                  <a:t>ED </a:t>
                </a:r>
                <a:r>
                  <a:rPr lang="da-DK"/>
                  <a:t>– PF: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0.96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−0.776 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±2.179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0.0234</m:t>
                          </m:r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da-DK"/>
                  <a:t> eller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−0.023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9]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Der </a:t>
                </a:r>
                <a:r>
                  <a:rPr lang="da-DK" u="sng" smtClean="0"/>
                  <a:t>er</a:t>
                </a:r>
                <a:r>
                  <a:rPr lang="da-DK" smtClean="0"/>
                  <a:t> forskel på MD og ED, for 0 er ikke i konfidensintervallet</a:t>
                </a:r>
                <a:br>
                  <a:rPr lang="da-DK"/>
                </a:br>
                <a:r>
                  <a:rPr lang="da-DK"/>
                  <a:t>Der </a:t>
                </a:r>
                <a:r>
                  <a:rPr lang="da-DK" u="sng"/>
                  <a:t>er</a:t>
                </a:r>
                <a:r>
                  <a:rPr lang="da-DK"/>
                  <a:t> forskel på MD </a:t>
                </a:r>
                <a:r>
                  <a:rPr lang="da-DK" smtClean="0"/>
                  <a:t>og PF, </a:t>
                </a:r>
                <a:r>
                  <a:rPr lang="da-DK"/>
                  <a:t>for 0 er ikke i konfidensintervallet</a:t>
                </a:r>
                <a:br>
                  <a:rPr lang="da-DK"/>
                </a:br>
                <a:r>
                  <a:rPr lang="da-DK"/>
                  <a:t>Der er </a:t>
                </a:r>
                <a:r>
                  <a:rPr lang="da-DK" u="sng" smtClean="0"/>
                  <a:t>ikke</a:t>
                </a:r>
                <a:r>
                  <a:rPr lang="da-DK" smtClean="0"/>
                  <a:t> forskel </a:t>
                </a:r>
                <a:r>
                  <a:rPr lang="da-DK"/>
                  <a:t>på </a:t>
                </a:r>
                <a:r>
                  <a:rPr lang="da-DK" smtClean="0"/>
                  <a:t>ED og PF, </a:t>
                </a:r>
                <a:r>
                  <a:rPr lang="da-DK"/>
                  <a:t>for 0 </a:t>
                </a:r>
                <a:r>
                  <a:rPr lang="da-DK" smtClean="0"/>
                  <a:t>er </a:t>
                </a:r>
                <a:r>
                  <a:rPr lang="da-DK"/>
                  <a:t>i </a:t>
                </a:r>
                <a:r>
                  <a:rPr lang="da-DK" smtClean="0"/>
                  <a:t>konfidensintervallet.</a:t>
                </a:r>
                <a:br>
                  <a:rPr lang="da-DK"/>
                </a:br>
                <a:br>
                  <a:rPr lang="da-DK"/>
                </a:br>
                <a:br>
                  <a:rPr lang="da-DK" smtClean="0"/>
                </a:br>
                <a:br>
                  <a:rPr lang="da-DK" smtClean="0"/>
                </a:b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2780928"/>
                <a:ext cx="8676456" cy="3960440"/>
              </a:xfrm>
              <a:blipFill>
                <a:blip r:embed="rId3"/>
                <a:stretch>
                  <a:fillRect l="-843" t="-1077" b="-6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110</a:t>
            </a:fld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052736"/>
            <a:ext cx="5616302" cy="1542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1034581"/>
            <a:ext cx="919861" cy="145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019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Konfidensinterval for forskel ml. to beh.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568952" cy="5688632"/>
              </a:xfrm>
            </p:spPr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r>
                  <a:rPr lang="en-US" smtClean="0"/>
                  <a:t> </a:t>
                </a:r>
                <a:r>
                  <a:rPr lang="en-US" err="1"/>
                  <a:t>konfidensintervallet for forskellen på to behandlings-middelværdier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r>
                  <a:rPr lang="en-US"/>
                  <a:t> er: </a:t>
                </a:r>
                <a:br>
                  <a:rPr lang="en-US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en-GB" smtClean="0"/>
                  <a:t>  </a:t>
                </a:r>
                <a:endParaRPr lang="en-US"/>
              </a:p>
              <a:p>
                <a:r>
                  <a:rPr lang="en-US" smtClean="0"/>
                  <a:t>Denne sammenligningsmetode kaldes </a:t>
                </a:r>
                <a:r>
                  <a:rPr lang="en-US" b="1">
                    <a:solidFill>
                      <a:schemeClr val="accent1">
                        <a:lumMod val="75000"/>
                      </a:schemeClr>
                    </a:solidFill>
                  </a:rPr>
                  <a:t>Least Significant Difference (LSD)</a:t>
                </a:r>
                <a:r>
                  <a:rPr lang="en-US" smtClean="0"/>
                  <a:t>. Der </a:t>
                </a:r>
                <a:r>
                  <a:rPr lang="en-US"/>
                  <a:t>findes utallige </a:t>
                </a:r>
                <a:r>
                  <a:rPr lang="en-US" smtClean="0"/>
                  <a:t>andre metoder</a:t>
                </a:r>
                <a:r>
                  <a:rPr lang="en-US"/>
                  <a:t>, </a:t>
                </a:r>
                <a:r>
                  <a:rPr lang="en-US" smtClean="0"/>
                  <a:t>da ‘de kloge statistikere’ siger, at sammenligningerne ikke er uafhængige fra par til par</a:t>
                </a:r>
              </a:p>
              <a:p>
                <a:r>
                  <a:rPr 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Benferroni</a:t>
                </a:r>
                <a:r>
                  <a:rPr lang="en-US" smtClean="0"/>
                  <a:t> metoden: I stedet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bruges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:</a:t>
                </a:r>
                <a:br>
                  <a:rPr lang="en-US" smtClean="0"/>
                </a:b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sty m:val="bi"/>
                            </m:r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bi"/>
                            </m:r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sty m:val="bi"/>
                            </m:r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sty m:val="bi"/>
                            </m:r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bi"/>
                            </m:r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m:rPr>
                              <m:sty m:val="bi"/>
                            </m:r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en-GB"/>
                  <a:t> </a:t>
                </a:r>
                <a:endParaRPr lang="en-GB" smtClean="0"/>
              </a:p>
              <a:p>
                <a:r>
                  <a:rPr lang="en-US" b="1">
                    <a:solidFill>
                      <a:schemeClr val="accent1">
                        <a:lumMod val="75000"/>
                      </a:schemeClr>
                    </a:solidFill>
                  </a:rPr>
                  <a:t>Tukey honest significant difference (Tukey HSD)</a:t>
                </a:r>
                <a:r>
                  <a:rPr lang="en-US" smtClean="0"/>
                  <a:t> metoden: </a:t>
                </a:r>
                <a:br>
                  <a:rPr lang="en-US" smtClean="0"/>
                </a:br>
                <a:r>
                  <a:rPr lang="en-US" smtClean="0"/>
                  <a:t> </a:t>
                </a: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 </m:t>
                      </m:r>
                      <m:r>
                        <m:rPr>
                          <m:sty m:val="bi"/>
                        </m:rP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bar"/>
                          <m:ctrlP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i"/>
                                </m:rPr>
                                <a:rPr lang="en-US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lang="en-US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bi"/>
                                </m:rPr>
                                <a:rPr lang="en-US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bar"/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bi"/>
                                </m:rPr>
                                <a:rPr lang="en-US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bi"/>
                                    </m:rPr>
                                    <a:rPr lang="en-US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m:rPr>
                                      <m:sty m:val="bi"/>
                                    </m:rPr>
                                    <a:rPr lang="en-US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bi"/>
                                </m:rPr>
                                <a:rPr lang="en-US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r>
                  <a:rPr lang="en-GB"/>
                  <a:t> </a:t>
                </a:r>
                <a:br>
                  <a:rPr lang="en-GB"/>
                </a:br>
                <a:r>
                  <a:rPr lang="en-GB" smtClean="0"/>
                  <a:t>hvor beregningen af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 er for langhåret for os (men R kan). </a:t>
                </a:r>
                <a:br>
                  <a:rPr lang="en-GB" smtClean="0"/>
                </a:br>
                <a:r>
                  <a:rPr lang="en-GB" smtClean="0"/>
                  <a:t>Bemærk at metoden kræver, at alle behandlinger har samme antal gentagelser,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en-GB" smtClean="0"/>
                  <a:t>, altså et </a:t>
                </a:r>
                <a:r>
                  <a:rPr lang="en-GB" u="sng" smtClean="0"/>
                  <a:t>balanceret forsøg</a:t>
                </a:r>
                <a:r>
                  <a:rPr lang="en-GB" smtClean="0"/>
                  <a:t>.</a:t>
                </a:r>
                <a:endParaRPr lang="en-GB"/>
              </a:p>
              <a:p>
                <a:endParaRPr lang="en-US"/>
              </a:p>
              <a:p>
                <a:endParaRPr lang="en-GB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568952" cy="5688632"/>
              </a:xfrm>
              <a:blipFill>
                <a:blip r:embed="rId2"/>
                <a:stretch>
                  <a:fillRect l="-854" t="-750" b="-2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111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008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Eks. 12.3 (Benferroni konf.intervaller)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2780928"/>
                <a:ext cx="8676456" cy="3960440"/>
              </a:xfrm>
            </p:spPr>
            <p:txBody>
              <a:bodyPr/>
              <a:lstStyle/>
              <a:p>
                <a:r>
                  <a:rPr lang="da-DK" smtClean="0"/>
                  <a:t>Benferroni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r>
                  <a:rPr lang="da-DK" smtClean="0"/>
                  <a:t> % konfidensintervaller for parvise forskelle: I stedet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skal vi bruge 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/3∙2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da-DK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qt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1−0.05/6, 12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=2.779</m:t>
                      </m:r>
                    </m:oMath>
                  </m:oMathPara>
                </a14:m>
                <a:r>
                  <a:rPr lang="da-DK" smtClean="0"/>
                  <a:t> </a:t>
                </a:r>
              </a:p>
              <a:p>
                <a:pPr marL="357187" lvl="1" indent="0">
                  <a:buNone/>
                </a:pPr>
                <a:r>
                  <a:rPr lang="da-DK" smtClean="0"/>
                  <a:t>MD – ED: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1.334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−0.964 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±2.779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0.0234</m:t>
                          </m:r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da-DK" smtClean="0"/>
                  <a:t> eller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[0.101;0.639]</m:t>
                      </m:r>
                    </m:oMath>
                  </m:oMathPara>
                </a14:m>
                <a:endParaRPr lang="da-DK" smtClean="0"/>
              </a:p>
              <a:p>
                <a:pPr marL="357187" lvl="1" indent="0">
                  <a:buNone/>
                </a:pPr>
                <a:r>
                  <a:rPr lang="da-DK"/>
                  <a:t>MD – PF: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 panose="02040503050406030204" pitchFamily="18" charset="0"/>
                        </a:rPr>
                        <m:t>1.334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−0.776 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79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0.0234</m:t>
                          </m:r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da-DK"/>
                  <a:t> eller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[0.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br>
                  <a:rPr lang="da-DK"/>
                </a:br>
                <a:r>
                  <a:rPr lang="da-DK" smtClean="0"/>
                  <a:t>ED </a:t>
                </a:r>
                <a:r>
                  <a:rPr lang="da-DK"/>
                  <a:t>– PF: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0.96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−0.776 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79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0.0234</m:t>
                          </m:r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da-DK"/>
                  <a:t> eller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−0.081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Bemærk at bogen beregner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94</m:t>
                      </m:r>
                    </m:oMath>
                  </m:oMathPara>
                </a14:m>
                <a:r>
                  <a:rPr lang="da-DK" smtClean="0"/>
                  <a:t> % intervaller.</a:t>
                </a:r>
                <a:br>
                  <a:rPr lang="da-DK"/>
                </a:br>
                <a:br>
                  <a:rPr lang="da-DK"/>
                </a:br>
                <a:br>
                  <a:rPr lang="da-DK" smtClean="0"/>
                </a:br>
                <a:br>
                  <a:rPr lang="da-DK" smtClean="0"/>
                </a:b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2780928"/>
                <a:ext cx="8676456" cy="3960440"/>
              </a:xfrm>
              <a:blipFill>
                <a:blip r:embed="rId3"/>
                <a:stretch>
                  <a:fillRect l="-843" t="-1077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112</a:t>
            </a:fld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052736"/>
            <a:ext cx="5616302" cy="1542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1034581"/>
            <a:ext cx="919861" cy="145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003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Eks. 12.3 (Tukey HSD konf.intervaller)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96752"/>
                <a:ext cx="8676456" cy="5544616"/>
              </a:xfrm>
            </p:spPr>
            <p:txBody>
              <a:bodyPr/>
              <a:lstStyle/>
              <a:p>
                <a:r>
                  <a:rPr lang="da-DK" smtClean="0"/>
                  <a:t>Tukeys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r>
                  <a:rPr lang="da-DK" smtClean="0"/>
                  <a:t> % konfidensintervaller for parvise forskelle: </a:t>
                </a:r>
                <a:r>
                  <a:rPr lang="en-US" smtClean="0"/>
                  <a:t>Vi kan beregne intervallerne, for der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r>
                  <a:rPr lang="en-US" smtClean="0"/>
                  <a:t> observationer i hver behandling (balanceret)</a:t>
                </a:r>
                <a:endParaRPr lang="en-US" smtClean="0"/>
              </a:p>
              <a:p>
                <a:r>
                  <a:rPr lang="en-US" smtClean="0"/>
                  <a:t>Vi bruger R: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 smtClean="0"/>
                  <a:t>Resultat: 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 smtClean="0"/>
                  <a:t>Da numrene 1, 2, 3 svarer til hhv. ED, MD og PF, får vi:</a:t>
                </a:r>
                <a:endParaRPr lang="da-DK" smtClean="0"/>
              </a:p>
              <a:p>
                <a:pPr marL="357187" lvl="1" indent="0">
                  <a:buNone/>
                </a:pPr>
                <a:r>
                  <a:rPr lang="da-DK" smtClean="0"/>
                  <a:t>MD – ED: 	2 – 1: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[0.112;0.628]</m:t>
                      </m:r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:r>
                  <a:rPr lang="da-DK" smtClean="0"/>
                  <a:t>MD </a:t>
                </a:r>
                <a:r>
                  <a:rPr lang="da-DK"/>
                  <a:t>– PF: </a:t>
                </a:r>
                <a:r>
                  <a:rPr lang="da-DK" smtClean="0"/>
                  <a:t>	2 – 3:</a:t>
                </a:r>
                <a:r>
                  <a:rPr lang="da-DK"/>
                  <a:t>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[0.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816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:r>
                  <a:rPr lang="da-DK" smtClean="0"/>
                  <a:t>ED </a:t>
                </a:r>
                <a:r>
                  <a:rPr lang="da-DK"/>
                  <a:t>– PF: 	</a:t>
                </a:r>
                <a:r>
                  <a:rPr lang="da-DK" smtClean="0"/>
                  <a:t>1 – 3: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−0.070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446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r>
                  <a:rPr lang="da-DK" smtClean="0"/>
                  <a:t>.</a:t>
                </a:r>
                <a:br>
                  <a:rPr lang="da-DK"/>
                </a:br>
                <a:br>
                  <a:rPr lang="da-DK" smtClean="0"/>
                </a:br>
                <a:br>
                  <a:rPr lang="da-DK" smtClean="0"/>
                </a:b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96752"/>
                <a:ext cx="8676456" cy="5544616"/>
              </a:xfrm>
              <a:blipFill>
                <a:blip r:embed="rId3"/>
                <a:stretch>
                  <a:fillRect l="-843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113</a:t>
            </a:fld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988840"/>
            <a:ext cx="5256584" cy="111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rcRect t="46285"/>
          <a:stretch>
            <a:fillRect/>
          </a:stretch>
        </p:blipFill>
        <p:spPr>
          <a:xfrm>
            <a:off x="2483767" y="3471639"/>
            <a:ext cx="5479259" cy="1325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952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Eks. 12.3 (oversigt over metoder)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96752"/>
                <a:ext cx="8676456" cy="5544616"/>
              </a:xfrm>
            </p:spPr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100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r>
                  <a:rPr lang="en-US"/>
                  <a:t> konfidensintervallet for forskellen på to behandlings-middelværdier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r>
                  <a:rPr lang="en-US"/>
                  <a:t> er: </a:t>
                </a:r>
                <a:br>
                  <a:rPr lang="en-US"/>
                </a:b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4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4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Den halve bredde af konfidensintervallet, B, afhænger af metoden:</a:t>
                </a:r>
              </a:p>
              <a:p>
                <a:pPr lvl="1"/>
                <a:r>
                  <a:rPr lang="da-DK" smtClean="0"/>
                  <a:t>LSD:	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a-DK" smtClean="0"/>
              </a:p>
              <a:p>
                <a:pPr lvl="1"/>
                <a:r>
                  <a:rPr lang="da-DK" smtClean="0"/>
                  <a:t>Benferroni: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=0.269</m:t>
                      </m:r>
                    </m:oMath>
                  </m:oMathPara>
                </a14:m>
                <a:endParaRPr lang="da-DK" smtClean="0"/>
              </a:p>
              <a:p>
                <a:pPr lvl="1"/>
                <a:r>
                  <a:rPr lang="da-DK" smtClean="0"/>
                  <a:t>Tukeys HSD: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=0.258</m:t>
                      </m:r>
                    </m:oMath>
                  </m:oMathPara>
                </a14:m>
                <a:endParaRPr lang="en-US" i="1" smtClean="0">
                  <a:latin typeface="Cambria Math" panose="02040503050406030204" pitchFamily="18" charset="0"/>
                </a:endParaRPr>
              </a:p>
              <a:p>
                <a:r>
                  <a:rPr lang="en-US" smtClean="0"/>
                  <a:t>Konfidensintervaller: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 smtClean="0"/>
                  <a:t>Vi kommer til at bruge </a:t>
                </a:r>
                <a:r>
                  <a:rPr lang="en-US" b="1" smtClean="0"/>
                  <a:t>Tukeys HSD</a:t>
                </a:r>
                <a:r>
                  <a:rPr lang="en-US" smtClean="0"/>
                  <a:t> pga. funktionen i R.</a:t>
                </a: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96752"/>
                <a:ext cx="8676456" cy="5544616"/>
              </a:xfrm>
              <a:blipFill>
                <a:blip r:embed="rId3"/>
                <a:stretch>
                  <a:fillRect l="-843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114</a:t>
            </a:fld>
            <a:endParaRPr lang="da-DK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03307"/>
              </p:ext>
            </p:extLst>
          </p:nvPr>
        </p:nvGraphicFramePr>
        <p:xfrm>
          <a:off x="1169368" y="4532661"/>
          <a:ext cx="7272807" cy="1478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086174404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2085765213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2397759503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2021570842"/>
                    </a:ext>
                  </a:extLst>
                </a:gridCol>
              </a:tblGrid>
              <a:tr h="0">
                <a:tc>
                  <a:txBody>
                    <a:bodyPr vert="horz" wrap="square"/>
                    <a:lstStyle/>
                    <a:p>
                      <a:pPr algn="ctr"/>
                      <a:endParaRPr lang="en-GB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mtClean="0"/>
                        <a:t>LSD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mtClean="0"/>
                        <a:t>Benferroni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mtClean="0"/>
                        <a:t>Tukeys HSD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517709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r>
                        <a:rPr lang="da-DK" b="1" smtClean="0"/>
                        <a:t>MD – ED:</a:t>
                      </a:r>
                      <a:endParaRPr lang="en-GB" b="1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[0.159;0.581]</m:t>
                            </m:r>
                          </m:oMath>
                        </m:oMathPara>
                      </a14:m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[0.101;0.639]</m:t>
                            </m:r>
                          </m:oMath>
                        </m:oMathPara>
                      </a14:m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[0.112;0.628]</m:t>
                            </m:r>
                          </m:oMath>
                        </m:oMathPara>
                      </a14:m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809444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r>
                        <a:rPr lang="da-DK" b="1" smtClean="0"/>
                        <a:t>MD – PF:</a:t>
                      </a:r>
                      <a:endParaRPr lang="en-GB" b="1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14:m>
                        <m:oMathPara>
                          <m:oMathParaPr>
                            <m:jc/>
                          </m:oMathParaPr>
                          <m:oMath>
                            <m:d>
                              <m:dPr>
                                <m:begChr m:val="["/>
                                <m:sepChr m:val="|"/>
                                <m:endChr m:val="]"/>
                                <m:grow m:val="on"/>
                                <m:shp m:val="centered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0.347;0.769</m:t>
                                </m:r>
                              </m:e>
                            </m:d>
                          </m:oMath>
                        </m:oMathPara>
                      </a14:m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[0.289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;0.</m:t>
                            </m:r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827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[0.300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;0.</m:t>
                            </m:r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816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2595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r>
                        <a:rPr lang="da-DK" b="1" smtClean="0"/>
                        <a:t>ED – PF:</a:t>
                      </a:r>
                      <a:endParaRPr lang="en-GB" b="1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[−0.023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;0.</m:t>
                            </m:r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39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9]</m:t>
                            </m:r>
                          </m:oMath>
                        </m:oMathPara>
                      </a14:m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[−0.081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;0.</m:t>
                            </m:r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457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[−0.070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;0.</m:t>
                            </m:r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446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84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32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Eks. 12.3 (test af antagelser)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96752"/>
                <a:ext cx="8676456" cy="5544616"/>
              </a:xfrm>
            </p:spPr>
            <p:txBody>
              <a:bodyPr/>
              <a:lstStyle/>
              <a:p>
                <a:r>
                  <a:rPr lang="da-DK" smtClean="0"/>
                  <a:t>Vores statistiske model: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kommer fra en stokastisk variabel:</a:t>
                </a:r>
                <a:br>
                  <a:rPr lang="da-DK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  <a:ea typeface="Cambria Math"/>
                        </a:rPr>
                        <m:t>        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=1,…,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/>
                        </a:rPr>
                        <m:t>𝑘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  <a:ea typeface="Cambria Math"/>
                        </a:rPr>
                        <m:t>    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=1,…, 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a-DK" smtClean="0"/>
              </a:p>
              <a:p>
                <a:pPr marL="357187" lvl="1" indent="0">
                  <a:buNone/>
                </a:pPr>
                <a:r>
                  <a:rPr lang="da-DK" sz="2200" smtClean="0">
                    <a:ea typeface="Cambria Math"/>
                  </a:rPr>
                  <a:t>Vi har antaget, at støjen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22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sz="2200" i="1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r>
                  <a:rPr lang="da-DK" sz="2200"/>
                  <a:t> </a:t>
                </a:r>
                <a:r>
                  <a:rPr lang="da-DK" sz="2200" smtClean="0"/>
                  <a:t>er </a:t>
                </a:r>
                <a:r>
                  <a:rPr lang="da-DK" sz="2200"/>
                  <a:t>normalfordelt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da-DK" sz="2200" smtClean="0"/>
                  <a:t> med konstant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r>
                  <a:rPr lang="da-DK" sz="2200" smtClean="0"/>
                  <a:t>, så variansen er uafhængig af behandlingerne (</a:t>
                </a:r>
                <a:r>
                  <a:rPr lang="da-DK" sz="2200" smtClean="0">
                    <a:solidFill>
                      <a:schemeClr val="accent1">
                        <a:lumMod val="75000"/>
                      </a:schemeClr>
                    </a:solidFill>
                  </a:rPr>
                  <a:t>varianshomogenitet)</a:t>
                </a:r>
              </a:p>
              <a:p>
                <a:r>
                  <a:rPr lang="da-DK" smtClean="0"/>
                  <a:t>Vi tester antagelserne med residualanalyse: </a:t>
                </a:r>
              </a:p>
              <a:p>
                <a:pPr lvl="1"/>
                <a:r>
                  <a:rPr lang="da-DK" smtClean="0"/>
                  <a:t>Normalfordelingsplot af residualerne</a:t>
                </a:r>
              </a:p>
              <a:p>
                <a:pPr lvl="1"/>
                <a:r>
                  <a:rPr lang="da-DK" smtClean="0"/>
                  <a:t>Scatterplot af residualer mod behandlinger</a:t>
                </a:r>
              </a:p>
              <a:p>
                <a:pPr lvl="1"/>
                <a:r>
                  <a:rPr lang="da-DK" smtClean="0"/>
                  <a:t>Test for varianshomogenitet (Bartlett’s test).</a:t>
                </a:r>
                <a:br>
                  <a:rPr lang="da-DK"/>
                </a:br>
                <a:br>
                  <a:rPr lang="da-DK" smtClean="0"/>
                </a:br>
                <a:br>
                  <a:rPr lang="da-DK" smtClean="0"/>
                </a:b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96752"/>
                <a:ext cx="8676456" cy="5544616"/>
              </a:xfrm>
              <a:blipFill>
                <a:blip r:embed="rId3"/>
                <a:stretch>
                  <a:fillRect l="-843" t="-549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0264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Eks. 12.3 (test af antagelser i R)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5616624"/>
          </a:xfrm>
        </p:spPr>
        <p:txBody>
          <a:bodyPr/>
          <a:lstStyle/>
          <a:p>
            <a:r>
              <a:rPr lang="da-DK" smtClean="0"/>
              <a:t>Beregning af residualer:</a:t>
            </a: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endParaRPr lang="da-DK" smtClean="0"/>
          </a:p>
          <a:p>
            <a:r>
              <a:rPr lang="da-DK" smtClean="0"/>
              <a:t>Test af om residualerne er normalfordelte:</a:t>
            </a:r>
            <a:br>
              <a:rPr lang="da-DK" smtClean="0"/>
            </a:br>
            <a:br>
              <a:rPr lang="da-DK" smtClean="0"/>
            </a:br>
            <a:endParaRPr lang="da-DK" smtClean="0"/>
          </a:p>
          <a:p>
            <a:r>
              <a:rPr lang="da-DK" smtClean="0"/>
              <a:t>Grafisk test af om residualerne er </a:t>
            </a:r>
            <a:br>
              <a:rPr lang="da-DK" smtClean="0"/>
            </a:br>
            <a:r>
              <a:rPr lang="da-DK" smtClean="0"/>
              <a:t>uafhængige af behandlinger:</a:t>
            </a:r>
            <a:br>
              <a:rPr lang="da-DK" smtClean="0"/>
            </a:br>
            <a:br>
              <a:rPr lang="da-DK" smtClean="0"/>
            </a:br>
            <a:br>
              <a:rPr lang="da-DK"/>
            </a:br>
            <a:br>
              <a:rPr lang="da-DK" smtClean="0"/>
            </a:br>
            <a:br>
              <a:rPr lang="da-DK" smtClean="0"/>
            </a:br>
            <a:endParaRPr lang="da-DK" smtClean="0"/>
          </a:p>
          <a:p>
            <a:r>
              <a:rPr lang="da-DK" smtClean="0"/>
              <a:t>Bartlett’s test for varianshomogenitet</a:t>
            </a:r>
            <a:br>
              <a:rPr lang="da-DK" smtClean="0"/>
            </a:br>
            <a:r>
              <a:rPr lang="da-DK" smtClean="0"/>
              <a:t>(ikke i bogen).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116</a:t>
            </a:fld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006814"/>
            <a:ext cx="4039650" cy="54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392722"/>
            <a:ext cx="4320480" cy="1555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508951"/>
            <a:ext cx="6201566" cy="69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rcRect l="6476" t="5044" r="6212" b="10482"/>
          <a:stretch>
            <a:fillRect/>
          </a:stretch>
        </p:blipFill>
        <p:spPr>
          <a:xfrm>
            <a:off x="6694624" y="2071927"/>
            <a:ext cx="2269864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rcRect t="5987" r="5623" b="3236"/>
          <a:stretch>
            <a:fillRect/>
          </a:stretch>
        </p:blipFill>
        <p:spPr>
          <a:xfrm>
            <a:off x="5389738" y="3944135"/>
            <a:ext cx="3600400" cy="2725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129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Eks. 12.3 (test af antagelser i R)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96944" cy="5616624"/>
              </a:xfrm>
            </p:spPr>
            <p:txBody>
              <a:bodyPr/>
              <a:lstStyle/>
              <a:p>
                <a:r>
                  <a:rPr lang="da-DK" b="1" smtClean="0"/>
                  <a:t>Bartlett’s test</a:t>
                </a:r>
                <a:r>
                  <a:rPr lang="da-DK" smtClean="0"/>
                  <a:t> for varianshomogenitet er en hypotestest, hvor nulhypotesen er: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Sup>
                        <m:sSubSupPr>
                          <m:alnScr m:val="off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r>
                  <a:rPr lang="da-DK" smtClean="0"/>
                  <a:t>  for alle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r>
                  <a:rPr lang="da-DK" smtClean="0"/>
                  <a:t> behandlinger</a:t>
                </a:r>
              </a:p>
              <a:p>
                <a:r>
                  <a:rPr lang="da-DK" smtClean="0"/>
                  <a:t>Teststørrelsen for Bartlett’s test er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GB"/>
                  <a:t> fordelt 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r>
                  <a:rPr lang="da-DK"/>
                  <a:t> </a:t>
                </a:r>
                <a:r>
                  <a:rPr lang="da-DK" smtClean="0"/>
                  <a:t>frihedsgrader</a:t>
                </a:r>
                <a:br>
                  <a:rPr lang="da-DK" smtClean="0"/>
                </a:br>
                <a:br>
                  <a:rPr lang="da-DK" smtClean="0"/>
                </a:br>
                <a:endParaRPr lang="da-DK" smtClean="0"/>
              </a:p>
              <a:p>
                <a:r>
                  <a:rPr lang="da-DK" smtClean="0"/>
                  <a:t>Resultat:</a:t>
                </a:r>
                <a:br>
                  <a:rPr lang="da-DK"/>
                </a:br>
                <a:br>
                  <a:rPr lang="da-DK" smtClean="0"/>
                </a:br>
                <a:br>
                  <a:rPr lang="da-DK" smtClean="0"/>
                </a:br>
                <a:br>
                  <a:rPr lang="da-DK" smtClean="0"/>
                </a:br>
                <a:endParaRPr lang="da-DK" smtClean="0"/>
              </a:p>
              <a:p>
                <a:r>
                  <a:rPr lang="da-DK" smtClean="0"/>
                  <a:t>P-værdi: 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𝑝</m:t>
                      </m:r>
                      <m:r>
                        <a:rPr lang="da-DK" i="1">
                          <a:latin typeface="Cambria Math"/>
                        </a:rPr>
                        <m:t> = 1 –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pchisq</m:t>
                      </m:r>
                      <m:r>
                        <a:rPr lang="da-DK" i="1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0.046583</m:t>
                      </m:r>
                      <m:r>
                        <a:rPr lang="da-DK" i="1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3−1</m:t>
                      </m:r>
                      <m:r>
                        <a:rPr lang="da-DK" i="1">
                          <a:latin typeface="Cambria Math"/>
                        </a:rPr>
                        <m:t>)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0.976978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/>
                  <a:t>Konklusion: Da p-værdien på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0.98</m:t>
                      </m:r>
                    </m:oMath>
                  </m:oMathPara>
                </a14:m>
                <a:r>
                  <a:rPr lang="da-DK" smtClean="0"/>
                  <a:t> </a:t>
                </a:r>
                <a:r>
                  <a:rPr lang="da-DK"/>
                  <a:t>er langt fra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da-DK"/>
                  <a:t> kan vi ikke afvise nulhypotesen, at </a:t>
                </a:r>
                <a:r>
                  <a:rPr lang="da-DK" smtClean="0"/>
                  <a:t>variansen </a:t>
                </a:r>
                <a:r>
                  <a:rPr lang="da-DK"/>
                  <a:t>for hver </a:t>
                </a:r>
                <a:r>
                  <a:rPr lang="da-DK" smtClean="0"/>
                  <a:t>behandling </a:t>
                </a:r>
                <a:r>
                  <a:rPr lang="da-DK"/>
                  <a:t>er ens. </a:t>
                </a:r>
                <a:br>
                  <a:rPr lang="da-DK"/>
                </a:br>
                <a:r>
                  <a:rPr lang="da-DK"/>
                  <a:t>Antagelsen om varianshomogenitet holder.</a:t>
                </a:r>
                <a:r>
                  <a:rPr lang="da-DK" smtClean="0"/>
                  <a:t> </a:t>
                </a:r>
                <a:endParaRPr lang="da-DK"/>
              </a:p>
              <a:p>
                <a:pPr marL="0" indent="0">
                  <a:buNone/>
                </a:pP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96944" cy="5616624"/>
              </a:xfrm>
              <a:blipFill>
                <a:blip r:embed="rId3"/>
                <a:stretch>
                  <a:fillRect l="-861" t="-760" r="-789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117</a:t>
            </a:fld>
            <a:endParaRPr lang="da-DK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686588"/>
            <a:ext cx="4566722" cy="454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61" y="3764392"/>
            <a:ext cx="5335315" cy="96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233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8680"/>
            <a:ext cx="7772400" cy="367240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da-DK" sz="2800" smtClean="0"/>
              <a:t>Sandsynlighedsteori og statistik</a:t>
            </a:r>
            <a:br>
              <a:rPr lang="da-DK" sz="3600" smtClean="0"/>
            </a:br>
            <a:r>
              <a:rPr lang="da-DK" sz="2800" smtClean="0"/>
              <a:t> </a:t>
            </a:r>
            <a:r>
              <a:rPr lang="da-DK" sz="3600" smtClean="0"/>
              <a:t> </a:t>
            </a:r>
            <a:br>
              <a:rPr lang="da-DK" sz="3600" smtClean="0"/>
            </a:br>
            <a:r>
              <a:rPr lang="da-DK" sz="3600" smtClean="0">
                <a:solidFill>
                  <a:schemeClr val="tx1"/>
                </a:solidFill>
              </a:rPr>
              <a:t>Kapitel </a:t>
            </a:r>
            <a:r>
              <a:rPr lang="da-DK" smtClean="0">
                <a:solidFill>
                  <a:schemeClr val="tx1"/>
                </a:solidFill>
              </a:rPr>
              <a:t>13. 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mtClean="0">
                <a:solidFill>
                  <a:schemeClr val="tx1"/>
                </a:solidFill>
              </a:rPr>
              <a:t>Eksperimenter med to 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mtClean="0">
                <a:solidFill>
                  <a:schemeClr val="tx1"/>
                </a:solidFill>
              </a:rPr>
              <a:t>og flere faktorer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z="2400">
                <a:solidFill>
                  <a:prstClr val="black"/>
                </a:solidFill>
              </a:rPr>
              <a:t>(afsnit </a:t>
            </a:r>
            <a:r>
              <a:rPr lang="da-DK" sz="2400" smtClean="0">
                <a:solidFill>
                  <a:prstClr val="black"/>
                </a:solidFill>
              </a:rPr>
              <a:t>13.1-13.2)</a:t>
            </a:r>
            <a:r>
              <a:rPr lang="da-DK" sz="1000" smtClean="0"/>
              <a:t> </a:t>
            </a:r>
            <a:br>
              <a:rPr lang="da-DK" smtClean="0"/>
            </a:br>
            <a:r>
              <a:rPr lang="da-DK" sz="2400" smtClean="0"/>
              <a:t> </a:t>
            </a:r>
            <a:endParaRPr lang="da-DK" sz="3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1248544"/>
          </a:xfrm>
        </p:spPr>
        <p:txBody>
          <a:bodyPr>
            <a:noAutofit/>
          </a:bodyPr>
          <a:lstStyle/>
          <a:p>
            <a:r>
              <a:rPr lang="da-DK" smtClean="0"/>
              <a:t>Allan Leck Jensen</a:t>
            </a:r>
          </a:p>
          <a:p>
            <a:r>
              <a:rPr lang="da-DK" smtClean="0"/>
              <a:t>alj@ece.au.dk</a:t>
            </a:r>
            <a:endParaRPr lang="da-DK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/>
              <a:t>118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5223279"/>
      </p:ext>
    </p:extLst>
  </p:cSld>
  <p:clrMapOvr>
    <a:masterClrMapping/>
  </p:clrMapOvr>
  <p:transition/>
  <p:timing/>
</p:sld>
</file>

<file path=ppt/slides/slide1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Eksperiment med 2 faktorer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z="2000" smtClean="0"/>
                  <a:t>Faktor A har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>
                          <a:latin typeface="Cambria Math"/>
                          <a:ea typeface="Cambria Math"/>
                        </a:rPr>
                        <m:t>𝑎</m:t>
                      </m:r>
                    </m:oMath>
                  </m:oMathPara>
                </a14:m>
                <a:r>
                  <a:rPr lang="da-DK" sz="2000"/>
                  <a:t> </a:t>
                </a:r>
                <a:r>
                  <a:rPr lang="da-DK" sz="2000" smtClean="0"/>
                  <a:t>niveauer og faktor B har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r>
                  <a:rPr lang="da-DK" sz="2000"/>
                  <a:t> </a:t>
                </a:r>
                <a:r>
                  <a:rPr lang="da-DK" sz="2000" smtClean="0"/>
                  <a:t>niveauer. </a:t>
                </a:r>
              </a:p>
              <a:p>
                <a:pPr lvl="1"/>
                <a:r>
                  <a:rPr lang="da-DK" sz="1800" smtClean="0"/>
                  <a:t>Det giver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r>
                  <a:rPr lang="da-DK" sz="1800" smtClean="0"/>
                  <a:t> forskellige kombinationer af A’s og B’s niveauer</a:t>
                </a:r>
              </a:p>
              <a:p>
                <a:pPr lvl="1"/>
                <a:r>
                  <a:rPr lang="da-DK" sz="1800" smtClean="0"/>
                  <a:t>For </a:t>
                </a:r>
                <a:r>
                  <a:rPr lang="da-DK" sz="1800"/>
                  <a:t>hver kombination er der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r>
                  <a:rPr lang="da-DK" sz="1800" smtClean="0"/>
                  <a:t> gentagelser (NB. Figuren herunder benævner  antal gentagelser 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da-DK" sz="1800" smtClean="0"/>
                  <a:t>). Der er ialt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𝑎𝑏𝑟</m:t>
                      </m:r>
                    </m:oMath>
                  </m:oMathPara>
                </a14:m>
                <a:r>
                  <a:rPr lang="da-DK" sz="1800" smtClean="0"/>
                  <a:t> observationer</a:t>
                </a:r>
              </a:p>
              <a:p>
                <a:r>
                  <a:rPr lang="da-DK" sz="2000" smtClean="0"/>
                  <a:t>Observationen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r>
                  <a:rPr lang="da-DK" sz="2000" smtClean="0"/>
                  <a:t> er den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r>
                  <a:rPr lang="da-DK" sz="2000" smtClean="0"/>
                  <a:t>’te gentagelse af det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r>
                  <a:rPr lang="da-DK" sz="2000" smtClean="0"/>
                  <a:t>’te niveau af A og det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r>
                  <a:rPr lang="da-DK" sz="2000" smtClean="0"/>
                  <a:t>’te niveau af B</a:t>
                </a:r>
              </a:p>
              <a:p>
                <a:r>
                  <a:rPr lang="da-DK" sz="2000"/>
                  <a:t>Bemærk at bogen har ændret notation: I kap. 12 havde faktor A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da-DK" sz="2000"/>
                        <m:t>k</m:t>
                      </m:r>
                    </m:oMath>
                  </m:oMathPara>
                </a14:m>
                <a:r>
                  <a:rPr lang="da-DK" sz="2000"/>
                  <a:t> niveauer (nu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da-DK" sz="2000"/>
                        <m:t>a</m:t>
                      </m:r>
                    </m:oMath>
                  </m:oMathPara>
                </a14:m>
                <a:r>
                  <a:rPr lang="da-DK" sz="2000"/>
                  <a:t>). Nu er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da-DK" sz="2000"/>
                        <m:t>k</m:t>
                      </m:r>
                    </m:oMath>
                  </m:oMathPara>
                </a14:m>
                <a:r>
                  <a:rPr lang="da-DK" sz="2000"/>
                  <a:t> indeks for gentagelsesnummeret. Dårlig stil!</a:t>
                </a:r>
                <a:endParaRPr lang="da-DK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51" t="-549" r="-217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119</a:t>
            </a:fld>
            <a:endParaRPr lang="da-DK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079615"/>
            <a:ext cx="7184677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21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Simpel lineær regression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Vi har et datasæt 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da-DK" smtClean="0"/>
                  <a:t> sammenhørende observationer 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for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a:rPr lang="da-DK" b="0" i="1" smtClean="0">
                          <a:latin typeface="Cambria Math"/>
                        </a:rPr>
                        <m:t>𝑖</m:t>
                      </m:r>
                      <m:r>
                        <a:rPr lang="da-DK" b="0" i="1" smtClean="0">
                          <a:latin typeface="Cambria Math"/>
                        </a:rPr>
                        <m:t>=1,…, </m:t>
                      </m:r>
                      <m:r>
                        <a:rPr lang="da-DK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Vi ønsker at bestemme koefficienterne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, så vi kan forudsige værdierne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‘bedst muligt’ ud fra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</a:t>
                </a:r>
              </a:p>
              <a:p>
                <a:r>
                  <a:rPr lang="da-DK" smtClean="0"/>
                  <a:t>Vi kalder forudsigelsen af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(‘</a:t>
                </a:r>
                <a:r>
                  <a:rPr lang="da-DK" smtClean="0">
                    <a:solidFill>
                      <a:schemeClr val="accent1">
                        <a:lumMod val="75000"/>
                      </a:schemeClr>
                    </a:solidFill>
                  </a:rPr>
                  <a:t>y hat</a:t>
                </a:r>
                <a:r>
                  <a:rPr lang="da-DK" smtClean="0"/>
                  <a:t>’):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a-D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:r>
                  <a:rPr lang="da-DK" smtClean="0"/>
                  <a:t>Desuden 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estimater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r>
                  <a:rPr lang="da-DK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r>
                  <a:rPr lang="da-DK"/>
                  <a:t> </a:t>
                </a:r>
              </a:p>
              <a:p>
                <a:r>
                  <a:rPr lang="da-DK" err="1" smtClean="0">
                    <a:solidFill>
                      <a:schemeClr val="tx2"/>
                    </a:solidFill>
                  </a:rPr>
                  <a:t>Residualet</a:t>
                </a:r>
                <a:r>
                  <a:rPr lang="da-DK" smtClean="0"/>
                  <a:t> er forskellen på observeret og prædikteret værdi: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− 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Vi ønsker at minimere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</a:rPr>
                        <m:t>𝑆𝑆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r>
                  <a:rPr lang="da-DK" smtClean="0">
                    <a:solidFill>
                      <a:schemeClr val="accent1">
                        <a:lumMod val="75000"/>
                      </a:schemeClr>
                    </a:solidFill>
                  </a:rPr>
                  <a:t>,</a:t>
                </a:r>
                <a:r>
                  <a:rPr lang="da-DK" smtClean="0">
                    <a:solidFill>
                      <a:schemeClr val="tx2"/>
                    </a:solidFill>
                  </a:rPr>
                  <a:t> Sum of Squares for the residuals</a:t>
                </a:r>
                <a:r>
                  <a:rPr lang="da-DK" smtClean="0"/>
                  <a:t>:  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𝑆𝑆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  <m:r>
                            <a:rPr lang="da-DK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a-D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da-DK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a-DK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alnScr m:val="off"/>
                                      <m:ctrlPr>
                                        <a:rPr lang="da-DK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grow m:val="off"/>
                                  <m:subHide m:val="off"/>
                                  <m:supHide m:val="off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da-DK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alnScr m:val="off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Denne metode kaldes </a:t>
                </a:r>
                <a:r>
                  <a:rPr lang="da-DK" smtClean="0">
                    <a:solidFill>
                      <a:schemeClr val="tx2"/>
                    </a:solidFill>
                  </a:rPr>
                  <a:t>Mindste Kvadraters Metode.</a:t>
                </a:r>
                <a:endParaRPr lang="da-DK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 r="-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1121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Eksperiment med 2 faktorer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Notation: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mtClean="0"/>
                  <a:t> 			(snit for i,j’te behandling)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r>
                  <a:rPr lang="da-DK" smtClean="0"/>
                  <a:t> 		(snit for i’te behandling af A)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r>
                  <a:rPr lang="da-DK" smtClean="0"/>
                  <a:t> 		(snit for j’te behandling af B)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grow m:val="off"/>
                                  <m:subHide m:val="off"/>
                                  <m:supHide m:val="off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r>
                  <a:rPr lang="da-DK" smtClean="0"/>
                  <a:t> 	(overordnet snit)</a:t>
                </a: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120</a:t>
            </a:fld>
            <a:endParaRPr lang="da-DK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079615"/>
            <a:ext cx="7184677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3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Lineær statistisk model med 2 faktorer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</p:spPr>
            <p:txBody>
              <a:bodyPr/>
              <a:lstStyle/>
              <a:p>
                <a:r>
                  <a:rPr lang="da-DK" smtClean="0"/>
                  <a:t>Det ville være oplagt at udvide den statistiske model for 1 faktor til </a:t>
                </a:r>
                <a:br>
                  <a:rPr lang="da-DK" smtClean="0"/>
                </a:br>
                <a:r>
                  <a:rPr lang="da-DK" smtClean="0"/>
                  <a:t>2 faktorer ved at lægge et led til for bidrag fra faktor B:</a:t>
                </a:r>
                <a:endParaRPr lang="da-DK"/>
              </a:p>
              <a:p>
                <a:r>
                  <a:rPr lang="da-DK" smtClean="0"/>
                  <a:t>Observationer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kommer fra en stokastisk variabel:</a:t>
                </a:r>
                <a:br>
                  <a:rPr lang="da-DK" smtClean="0"/>
                </a:br>
                <a:r>
                  <a:rPr lang="da-DK" smtClean="0"/>
                  <a:t> 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  <a:ea typeface="Cambria Math"/>
                        </a:rPr>
                        <m:t>    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=1,…,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=1,…, 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=1,…,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da-DK" smtClean="0"/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/>
                          <a:ea typeface="Cambria Math"/>
                        </a:rPr>
                        <m:t>𝜇</m:t>
                      </m:r>
                    </m:oMath>
                  </m:oMathPara>
                </a14:m>
                <a:r>
                  <a:rPr lang="da-DK" smtClean="0"/>
                  <a:t> er det overordnede gennemsnit på tværs af behandlinger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</a:t>
                </a:r>
                <a:r>
                  <a:rPr lang="da-DK" smtClean="0">
                    <a:solidFill>
                      <a:schemeClr val="tx2"/>
                    </a:solidFill>
                  </a:rPr>
                  <a:t>effekten</a:t>
                </a:r>
                <a:r>
                  <a:rPr lang="da-DK" smtClean="0"/>
                  <a:t> af den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r>
                  <a:rPr lang="da-DK" err="1" smtClean="0"/>
                  <a:t>’te behandling af A. </a:t>
                </a:r>
                <a14:m>
                  <m:oMathPara>
                    <m:oMathParaPr>
                      <m:jc/>
                    </m:oMathParaPr>
                    <m:oMath>
                      <m:nary>
                        <m:naryPr>
                          <m:chr m:val="∑"/>
                          <m:grow m:val="off"/>
                          <m:subHide m:val="on"/>
                          <m:supHide m:val="on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da-D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da-DK" smtClean="0"/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er </a:t>
                </a:r>
                <a:r>
                  <a:rPr lang="da-DK">
                    <a:solidFill>
                      <a:schemeClr val="tx2"/>
                    </a:solidFill>
                  </a:rPr>
                  <a:t>effekten</a:t>
                </a:r>
                <a:r>
                  <a:rPr lang="da-DK"/>
                  <a:t> af den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r>
                  <a:rPr lang="da-DK" err="1" smtClean="0"/>
                  <a:t>’te behandling af B. </a:t>
                </a:r>
                <a14:m>
                  <m:oMathPara>
                    <m:oMathParaPr>
                      <m:jc/>
                    </m:oMathParaPr>
                    <m:oMath>
                      <m:nary>
                        <m:naryPr>
                          <m:chr m:val="∑"/>
                          <m:grow m:val="off"/>
                          <m:subHide m:val="on"/>
                          <m:supHide m:val="on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da-DK" smtClean="0"/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</m:t>
                          </m:r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tilfældig afvigelse (random error). Antages normalfordelt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𝜎</m:t>
                      </m:r>
                    </m:oMath>
                  </m:oMathPara>
                </a14:m>
                <a:r>
                  <a:rPr lang="da-DK" smtClean="0"/>
                  <a:t>)</a:t>
                </a:r>
                <a:endParaRPr lang="da-DK" smtClean="0"/>
              </a:p>
              <a:p>
                <a:r>
                  <a:rPr lang="da-DK" smtClean="0"/>
                  <a:t>Men denne model er for simpel, fordi den ikke tager højde for </a:t>
                </a:r>
                <a:r>
                  <a:rPr lang="da-DK" smtClean="0">
                    <a:solidFill>
                      <a:schemeClr val="tx2"/>
                    </a:solidFill>
                  </a:rPr>
                  <a:t>interaktion</a:t>
                </a:r>
                <a:r>
                  <a:rPr lang="da-DK" smtClean="0"/>
                  <a:t> mellem de to faktorer A og B. Derfor:</a:t>
                </a:r>
                <a:br>
                  <a:rPr lang="da-DK" smtClean="0"/>
                </a:b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𝑖𝑗𝑘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da-DK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da-DK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     </m:t>
                      </m:r>
                      <m:d>
                        <m:dPr>
                          <m:begChr m:val="{"/>
                          <m:sepChr m:val="|"/>
                          <m:endChr/>
                          <m:grow m:val="on"/>
                          <m:shp m:val="centered"/>
                          <m:ctrlPr>
                            <a:rPr lang="da-DK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=1,…,</m:t>
                                </m:r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=1,…, </m:t>
                                </m:r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=1,…,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  <a:blipFill>
                <a:blip r:embed="rId3"/>
                <a:stretch>
                  <a:fillRect l="-868" t="-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5118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Interaktion eksempel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</p:spPr>
            <p:txBody>
              <a:bodyPr/>
              <a:lstStyle/>
              <a:p>
                <a:r>
                  <a:rPr lang="en-US" smtClean="0"/>
                  <a:t>Y: Tilfredshed med måltid</a:t>
                </a:r>
                <a:endParaRPr lang="en-US" smtClean="0"/>
              </a:p>
              <a:p>
                <a:r>
                  <a:rPr lang="en-US" err="1" smtClean="0"/>
                  <a:t>Faktor A: Måltid; 2 Niveauer: Hotdog + Is</a:t>
                </a:r>
              </a:p>
              <a:p>
                <a:r>
                  <a:rPr lang="en-US" err="1" smtClean="0"/>
                  <a:t>Faktor B: Sovs; 2 niveauer: Sennep + chokoladesovs</a:t>
                </a:r>
                <a:endParaRPr lang="en-US" smtClean="0"/>
              </a:p>
              <a:p>
                <a:r>
                  <a:rPr lang="en-US" smtClean="0"/>
                  <a:t>Model uden interaktion: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𝑖𝑗𝑘</m:t>
                          </m:r>
                        </m:sub>
                      </m:sSub>
                      <m:r>
                        <a:rPr lang="da-DK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a-DK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da-DK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</a:t>
                </a:r>
                <a:br>
                  <a:rPr lang="en-US" smtClean="0"/>
                </a:br>
                <a:r>
                  <a:rPr lang="en-US" smtClean="0"/>
                  <a:t>Største smagsoplevelse opnås med hotdog med chokoladesovs</a:t>
                </a:r>
                <a:endParaRPr lang="en-US" smtClean="0"/>
              </a:p>
              <a:p>
                <a:pPr marL="0" indent="0">
                  <a:buNone/>
                </a:pPr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  <a:blipFill>
                <a:blip r:embed="rId2"/>
                <a:stretch>
                  <a:fillRect l="-868" t="-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122</a:t>
            </a:fld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090787"/>
            <a:ext cx="5256584" cy="35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Interaktion eksempel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</p:spPr>
            <p:txBody>
              <a:bodyPr/>
              <a:lstStyle/>
              <a:p>
                <a:r>
                  <a:rPr lang="en-US" smtClean="0"/>
                  <a:t>“Vil du have sennep eller chokoladesovs på dit måltid?” </a:t>
                </a:r>
                <a:endParaRPr lang="en-US"/>
              </a:p>
              <a:p>
                <a:pPr lvl="1"/>
                <a:r>
                  <a:rPr lang="en-US" smtClean="0"/>
                  <a:t>Hvis svaret er: “Chokoladesovs”, så </a:t>
                </a:r>
                <a:r>
                  <a:rPr lang="en-US"/>
                  <a:t>er </a:t>
                </a:r>
                <a:r>
                  <a:rPr lang="en-US" smtClean="0"/>
                  <a:t>der </a:t>
                </a:r>
                <a:r>
                  <a:rPr lang="en-US" i="1" smtClean="0"/>
                  <a:t>ikke</a:t>
                </a:r>
                <a:r>
                  <a:rPr lang="en-US" smtClean="0"/>
                  <a:t> </a:t>
                </a:r>
                <a:r>
                  <a:rPr lang="en-US" i="1"/>
                  <a:t>interaktion</a:t>
                </a:r>
              </a:p>
              <a:p>
                <a:pPr lvl="1"/>
                <a:r>
                  <a:rPr lang="en-US"/>
                  <a:t>Hvis svaret er: </a:t>
                </a:r>
                <a:r>
                  <a:rPr lang="en-US" smtClean="0"/>
                  <a:t>“</a:t>
                </a:r>
                <a:r>
                  <a:rPr lang="en-US"/>
                  <a:t>Det </a:t>
                </a:r>
                <a:r>
                  <a:rPr lang="en-US" smtClean="0"/>
                  <a:t>afhænger af måltidet”, så </a:t>
                </a:r>
                <a:r>
                  <a:rPr lang="en-US"/>
                  <a:t>er der </a:t>
                </a:r>
                <a:r>
                  <a:rPr lang="en-US" i="1"/>
                  <a:t>interaktion</a:t>
                </a:r>
              </a:p>
              <a:p>
                <a:r>
                  <a:rPr lang="en-US" smtClean="0"/>
                  <a:t>Model med </a:t>
                </a:r>
                <a:r>
                  <a:rPr lang="en-US" err="1"/>
                  <a:t>interaktion: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𝑖𝑗𝑘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Helvetica"/>
                        </a:rPr>
                        <m:t>(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US">
                          <a:latin typeface="Helvetica"/>
                        </a:rPr>
                        <m:t>)</m:t>
                      </m:r>
                      <m:r>
                        <a:rPr lang="en-US" i="1" baseline="-25000">
                          <a:latin typeface="Helvetica"/>
                        </a:rPr>
                        <m:t>𝑖𝑗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r>
                  <a:rPr lang="en-US"/>
                  <a:t> </a:t>
                </a:r>
                <a:br>
                  <a:rPr lang="en-US" smtClean="0"/>
                </a:br>
                <a:r>
                  <a:rPr lang="en-US" err="1"/>
                  <a:t>Største smagsoplevelse opnåes med </a:t>
                </a:r>
                <a:r>
                  <a:rPr lang="en-US" smtClean="0"/>
                  <a:t>is </a:t>
                </a:r>
                <a:r>
                  <a:rPr lang="en-US"/>
                  <a:t>med </a:t>
                </a:r>
                <a:r>
                  <a:rPr lang="en-US" smtClean="0"/>
                  <a:t>chokoladesovs.</a:t>
                </a:r>
                <a:br>
                  <a:rPr lang="en-US"/>
                </a:br>
                <a:br>
                  <a:rPr lang="en-US" smtClean="0"/>
                </a:br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  <a:blipFill>
                <a:blip r:embed="rId2"/>
                <a:stretch>
                  <a:fillRect l="-868" t="-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123</a:t>
            </a:fld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339273"/>
            <a:ext cx="3142058" cy="2097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132" y="2996952"/>
            <a:ext cx="5191261" cy="34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9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76" y="969864"/>
            <a:ext cx="5423520" cy="56197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Lineær statistisk model med 2 faktorer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640960" cy="5544616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lphaLcParenR"/>
                </a:pPr>
                <a:r>
                  <a:rPr lang="da-DK" sz="1900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1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a-DK" sz="19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𝑖𝑗𝑘</m:t>
                          </m:r>
                        </m:sub>
                      </m:sSub>
                      <m:r>
                        <a:rPr lang="da-DK" sz="19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a-DK" sz="19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</m:oMath>
                  </m:oMathPara>
                </a14:m>
                <a:br>
                  <a:rPr lang="en-US" sz="1900" smtClean="0">
                    <a:solidFill>
                      <a:schemeClr val="tx1"/>
                    </a:solidFill>
                  </a:rPr>
                </a:br>
                <a:r>
                  <a:rPr lang="en-US" sz="1900" smtClean="0">
                    <a:solidFill>
                      <a:schemeClr val="tx1"/>
                    </a:solidFill>
                  </a:rPr>
                  <a:t> (ingen effekt af faktorerne)</a:t>
                </a:r>
                <a:br>
                  <a:rPr lang="en-US" sz="1900" smtClean="0">
                    <a:solidFill>
                      <a:schemeClr val="tx1"/>
                    </a:solidFill>
                  </a:rPr>
                </a:br>
                <a:endParaRPr lang="en-US" sz="1900" smtClean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1900"/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a-DK" sz="1900" i="1">
                              <a:latin typeface="Cambria Math"/>
                            </a:rPr>
                            <m:t>𝑖𝑗𝑘</m:t>
                          </m:r>
                        </m:sub>
                      </m:sSub>
                      <m:r>
                        <a:rPr lang="da-DK" sz="1900" i="1">
                          <a:latin typeface="Cambria Math"/>
                        </a:rPr>
                        <m:t>=</m:t>
                      </m:r>
                      <m:r>
                        <a:rPr lang="da-DK" sz="1900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sz="1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1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sz="19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GB" sz="1900" smtClean="0">
                    <a:solidFill>
                      <a:schemeClr val="tx1"/>
                    </a:solidFill>
                  </a:rPr>
                  <a:t> </a:t>
                </a:r>
                <a:br>
                  <a:rPr lang="en-GB" sz="1900" smtClean="0">
                    <a:solidFill>
                      <a:schemeClr val="tx1"/>
                    </a:solidFill>
                  </a:rPr>
                </a:br>
                <a:r>
                  <a:rPr lang="en-GB" sz="1900" smtClean="0">
                    <a:solidFill>
                      <a:schemeClr val="tx1"/>
                    </a:solidFill>
                  </a:rPr>
                  <a:t> (kun effekt af faktor A)</a:t>
                </a:r>
                <a:br>
                  <a:rPr lang="en-GB" sz="1900" smtClean="0">
                    <a:solidFill>
                      <a:schemeClr val="tx1"/>
                    </a:solidFill>
                  </a:rPr>
                </a:br>
                <a:endParaRPr lang="en-GB" sz="1900" smtClean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1900"/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a-DK" sz="1900" i="1">
                              <a:latin typeface="Cambria Math"/>
                            </a:rPr>
                            <m:t>𝑖𝑗𝑘</m:t>
                          </m:r>
                        </m:sub>
                      </m:sSub>
                      <m:r>
                        <a:rPr lang="da-DK" sz="1900" i="1">
                          <a:latin typeface="Cambria Math"/>
                        </a:rPr>
                        <m:t>=</m:t>
                      </m:r>
                      <m:r>
                        <a:rPr lang="da-DK" sz="1900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sz="1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1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sz="19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sz="1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1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19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sz="19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r>
                  <a:rPr lang="en-GB" sz="1900" smtClean="0">
                    <a:solidFill>
                      <a:schemeClr val="tx1"/>
                    </a:solidFill>
                  </a:rPr>
                  <a:t> </a:t>
                </a:r>
                <a:br>
                  <a:rPr lang="en-GB" sz="1900" smtClean="0">
                    <a:solidFill>
                      <a:schemeClr val="tx1"/>
                    </a:solidFill>
                  </a:rPr>
                </a:br>
                <a:r>
                  <a:rPr lang="en-GB" sz="1900" smtClean="0">
                    <a:solidFill>
                      <a:schemeClr val="tx1"/>
                    </a:solidFill>
                  </a:rPr>
                  <a:t> (kun effekt af faktor A og B)</a:t>
                </a:r>
                <a:br>
                  <a:rPr lang="en-GB" sz="1900" smtClean="0">
                    <a:solidFill>
                      <a:schemeClr val="tx1"/>
                    </a:solidFill>
                  </a:rPr>
                </a:br>
                <a:endParaRPr lang="en-GB" sz="1900" smtClean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LcParenR"/>
                </a:pPr>
                <a:r>
                  <a:rPr lang="da-DK" sz="1900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a-DK" sz="1900" i="1">
                              <a:latin typeface="Cambria Math"/>
                            </a:rPr>
                            <m:t>𝑖𝑗𝑘</m:t>
                          </m:r>
                        </m:sub>
                      </m:sSub>
                      <m:r>
                        <a:rPr lang="da-DK" sz="1900" i="1">
                          <a:latin typeface="Cambria Math"/>
                        </a:rPr>
                        <m:t>=</m:t>
                      </m:r>
                      <m:r>
                        <a:rPr lang="da-DK" sz="1900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sz="1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1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sz="19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sz="1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1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19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sz="19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da-DK" sz="1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1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da-DK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br>
                  <a:rPr lang="en-US" sz="1900" smtClean="0">
                    <a:solidFill>
                      <a:schemeClr val="tx1"/>
                    </a:solidFill>
                  </a:rPr>
                </a:br>
                <a:r>
                  <a:rPr lang="en-US" sz="1900" smtClean="0">
                    <a:solidFill>
                      <a:schemeClr val="tx1"/>
                    </a:solidFill>
                  </a:rPr>
                  <a:t> (effekt af A, B og interaktion.</a:t>
                </a:r>
                <a:br>
                  <a:rPr lang="en-US" sz="1900" smtClean="0">
                    <a:solidFill>
                      <a:schemeClr val="tx1"/>
                    </a:solidFill>
                  </a:rPr>
                </a:br>
                <a:r>
                  <a:rPr lang="en-US" sz="1900" smtClean="0">
                    <a:solidFill>
                      <a:schemeClr val="tx1"/>
                    </a:solidFill>
                  </a:rPr>
                  <a:t> Responsoverfladen er ikke </a:t>
                </a:r>
                <a:br>
                  <a:rPr lang="en-US" sz="1900" smtClean="0">
                    <a:solidFill>
                      <a:schemeClr val="tx1"/>
                    </a:solidFill>
                  </a:rPr>
                </a:br>
                <a:r>
                  <a:rPr lang="en-US" sz="1900" smtClean="0">
                    <a:solidFill>
                      <a:schemeClr val="tx1"/>
                    </a:solidFill>
                  </a:rPr>
                  <a:t> længere plan).</a:t>
                </a:r>
                <a:endParaRPr lang="en-GB" sz="19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640960" cy="5544616"/>
              </a:xfrm>
              <a:blipFill>
                <a:blip r:embed="rId3"/>
                <a:stretch>
                  <a:fillRect l="-705" t="-549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124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6176" y="1124744"/>
            <a:ext cx="2736304" cy="2592288"/>
            <a:chOff x="6156176" y="1124744"/>
            <a:chExt cx="2736304" cy="2592288"/>
          </a:xfrm>
        </p:grpSpPr>
        <p:sp>
          <p:nvSpPr>
            <p:cNvPr id="5" name="Rectangle 4"/>
            <p:cNvSpPr/>
            <p:nvPr/>
          </p:nvSpPr>
          <p:spPr>
            <a:xfrm>
              <a:off x="6516216" y="1124744"/>
              <a:ext cx="2376264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56176" y="2924944"/>
              <a:ext cx="1304528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07904" y="3789041"/>
            <a:ext cx="2745049" cy="2800590"/>
            <a:chOff x="3707904" y="3789041"/>
            <a:chExt cx="2745049" cy="2800590"/>
          </a:xfrm>
        </p:grpSpPr>
        <p:sp>
          <p:nvSpPr>
            <p:cNvPr id="9" name="Rectangle 8"/>
            <p:cNvSpPr/>
            <p:nvPr/>
          </p:nvSpPr>
          <p:spPr>
            <a:xfrm>
              <a:off x="3707904" y="3789041"/>
              <a:ext cx="2376264" cy="28005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43841" y="4591077"/>
              <a:ext cx="1109112" cy="1124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02378" y="3882007"/>
            <a:ext cx="2832136" cy="2592288"/>
            <a:chOff x="6202378" y="3882007"/>
            <a:chExt cx="2832136" cy="2592288"/>
          </a:xfrm>
        </p:grpSpPr>
        <p:sp>
          <p:nvSpPr>
            <p:cNvPr id="8" name="Rectangle 7"/>
            <p:cNvSpPr/>
            <p:nvPr/>
          </p:nvSpPr>
          <p:spPr>
            <a:xfrm>
              <a:off x="6202378" y="5517231"/>
              <a:ext cx="1532776" cy="796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58250" y="3882007"/>
              <a:ext cx="2376264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47862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3 hypotesetests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Helvetica"/>
                  </a:rPr>
                  <a:t>1. </a:t>
                </a:r>
                <a:r>
                  <a:rPr lang="en-US" smtClean="0">
                    <a:latin typeface="Helvetica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 smtClean="0">
                    <a:latin typeface="Helvetica"/>
                  </a:rPr>
                  <a:t>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US" smtClean="0">
                    <a:latin typeface="Helvetica"/>
                  </a:rPr>
                  <a:t>  </a:t>
                </a:r>
                <a:r>
                  <a:rPr lang="en-US"/>
                  <a:t>(ingen direkte effekt af faktor A)</a:t>
                </a:r>
                <a:br>
                  <a:rPr lang="en-US" smtClean="0">
                    <a:latin typeface="Helvetica"/>
                  </a:rPr>
                </a:br>
                <a:r>
                  <a:rPr lang="en-US" i="1" smtClean="0">
                    <a:latin typeface="Helvetica"/>
                  </a:rPr>
                  <a:t> 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>
                    <a:latin typeface="Helvetica"/>
                  </a:rPr>
                  <a:t>: </a:t>
                </a:r>
                <a:r>
                  <a:rPr lang="en-US"/>
                  <a:t>Mindst en</a:t>
                </a:r>
                <a:r>
                  <a:rPr lang="en-US" smtClean="0">
                    <a:latin typeface="Helvetica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i="1" smtClean="0">
                    <a:latin typeface="Helvetica"/>
                  </a:rPr>
                </a:br>
                <a:endParaRPr lang="en-IN">
                  <a:latin typeface="Helvetica"/>
                </a:endParaRPr>
              </a:p>
              <a:p>
                <a:pPr marL="0" indent="0">
                  <a:buNone/>
                </a:pPr>
                <a:r>
                  <a:rPr lang="en-US">
                    <a:latin typeface="Helvetica"/>
                  </a:rPr>
                  <a:t>2.</a:t>
                </a:r>
                <a:r>
                  <a:rPr lang="en-US" b="1">
                    <a:latin typeface="Helvetica"/>
                  </a:rPr>
                  <a:t> </a:t>
                </a:r>
                <a:r>
                  <a:rPr lang="en-US" b="1" smtClean="0">
                    <a:latin typeface="Helvetica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>
                    <a:latin typeface="Helvetica"/>
                  </a:rPr>
                  <a:t>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r>
                  <a:rPr lang="en-US">
                    <a:latin typeface="Helvetica"/>
                  </a:rPr>
                  <a:t>  </a:t>
                </a:r>
                <a:r>
                  <a:rPr lang="en-US"/>
                  <a:t>(ingen direkte effekt af faktor </a:t>
                </a:r>
                <a:r>
                  <a:rPr lang="en-US" smtClean="0"/>
                  <a:t>B)</a:t>
                </a:r>
                <a:br>
                  <a:rPr lang="en-US">
                    <a:latin typeface="Helvetica"/>
                  </a:rPr>
                </a:br>
                <a:r>
                  <a:rPr lang="en-US" i="1">
                    <a:latin typeface="Helvetica"/>
                  </a:rPr>
                  <a:t> 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>
                    <a:latin typeface="Helvetica"/>
                  </a:rPr>
                  <a:t>: </a:t>
                </a:r>
                <a:r>
                  <a:rPr lang="en-US"/>
                  <a:t>Mindst en</a:t>
                </a:r>
                <a:r>
                  <a:rPr lang="en-US">
                    <a:latin typeface="Helvetica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br>
                  <a:rPr lang="en-US" i="1" smtClean="0">
                    <a:latin typeface="Helvetica"/>
                  </a:rPr>
                </a:br>
                <a:endParaRPr lang="en-IN">
                  <a:latin typeface="Helvetica"/>
                </a:endParaRPr>
              </a:p>
              <a:p>
                <a:pPr marL="0" indent="0">
                  <a:buNone/>
                </a:pPr>
                <a:r>
                  <a:rPr lang="en-US">
                    <a:latin typeface="Helvetica"/>
                  </a:rPr>
                  <a:t>3. </a:t>
                </a:r>
                <a:r>
                  <a:rPr lang="en-US" smtClean="0">
                    <a:latin typeface="Helvetica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>
                    <a:latin typeface="Helvetica"/>
                  </a:rPr>
                  <a:t>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r>
                  <a:rPr lang="en-US">
                    <a:latin typeface="Helvetica"/>
                  </a:rPr>
                  <a:t>  </a:t>
                </a:r>
                <a:r>
                  <a:rPr lang="en-US"/>
                  <a:t>(ingen </a:t>
                </a:r>
                <a:r>
                  <a:rPr lang="en-US" smtClean="0"/>
                  <a:t>interaktioner)</a:t>
                </a:r>
                <a:br>
                  <a:rPr lang="en-US">
                    <a:latin typeface="Helvetica"/>
                  </a:rPr>
                </a:br>
                <a:r>
                  <a:rPr lang="en-US" i="1">
                    <a:latin typeface="Helvetica"/>
                  </a:rPr>
                  <a:t>  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>
                    <a:latin typeface="Helvetica"/>
                  </a:rPr>
                  <a:t>: </a:t>
                </a:r>
                <a:r>
                  <a:rPr lang="en-US"/>
                  <a:t>Mindst en</a:t>
                </a:r>
                <a:r>
                  <a:rPr lang="en-US">
                    <a:latin typeface="Helvetica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br>
                  <a:rPr lang="en-US" i="1">
                    <a:latin typeface="Helvetica"/>
                  </a:rPr>
                </a:br>
                <a:br>
                  <a:rPr lang="en-US" smtClean="0">
                    <a:latin typeface="Helvetica"/>
                  </a:rPr>
                </a:b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769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4285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 of Squares til ANOVA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Total Sum of Squares kan opdeles i komponenter: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 smtClean="0"/>
                  <a:t>... eller skrevet med symboler: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𝑆𝑆𝐸</m:t>
                      </m:r>
                    </m:oMath>
                  </m:oMathPara>
                </a14:m>
                <a:r>
                  <a:rPr lang="en-GB" smtClean="0"/>
                  <a:t> </a:t>
                </a:r>
                <a:br>
                  <a:rPr lang="en-GB" smtClean="0"/>
                </a:br>
                <a:r>
                  <a:rPr lang="en-GB" sz="1050" smtClean="0"/>
                  <a:t> </a:t>
                </a:r>
                <a:endParaRPr lang="en-GB" smtClean="0"/>
              </a:p>
              <a:p>
                <a:r>
                  <a:rPr lang="da-DK" smtClean="0"/>
                  <a:t>Den </a:t>
                </a:r>
                <a:r>
                  <a:rPr lang="da-DK"/>
                  <a:t>totale variation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𝑆𝑆𝑇</m:t>
                      </m:r>
                    </m:oMath>
                  </m:oMathPara>
                </a14:m>
                <a:r>
                  <a:rPr lang="da-DK"/>
                  <a:t>) består af :</a:t>
                </a:r>
              </a:p>
              <a:p>
                <a:pPr lvl="1"/>
                <a:r>
                  <a:rPr lang="da-DK"/>
                  <a:t>den del, der kan forklares med faktor A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r>
                  <a:rPr lang="da-DK"/>
                  <a:t>), </a:t>
                </a:r>
              </a:p>
              <a:p>
                <a:pPr lvl="1"/>
                <a:r>
                  <a:rPr lang="da-DK"/>
                  <a:t>den del der kan forklares med faktor B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r>
                  <a:rPr lang="da-DK"/>
                  <a:t>), </a:t>
                </a:r>
              </a:p>
              <a:p>
                <a:pPr lvl="1"/>
                <a:r>
                  <a:rPr lang="da-DK"/>
                  <a:t>den del der kan forklares med interaktionen mellem A og B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r>
                  <a:rPr lang="da-DK"/>
                  <a:t>), </a:t>
                </a:r>
              </a:p>
              <a:p>
                <a:pPr lvl="1"/>
                <a:r>
                  <a:rPr lang="da-DK"/>
                  <a:t>og resten, der ikke kan forklares med faktorerne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</m:oMath>
                  </m:oMathPara>
                </a14:m>
                <a:r>
                  <a:rPr lang="da-DK"/>
                  <a:t>).</a:t>
                </a:r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126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628800"/>
            <a:ext cx="5688632" cy="21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60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ANOVA </a:t>
            </a:r>
            <a:r>
              <a:rPr lang="da-DK" smtClean="0"/>
              <a:t>for 2-faktor eksperimenter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127</a:t>
            </a:fld>
            <a:endParaRPr lang="da-DK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887205"/>
              </p:ext>
            </p:extLst>
          </p:nvPr>
        </p:nvGraphicFramePr>
        <p:xfrm>
          <a:off x="224880" y="1196752"/>
          <a:ext cx="8640960" cy="3758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4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3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8877"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800" b="1"/>
                        <a:t>Frihedsgrader </a:t>
                      </a:r>
                      <a:br>
                        <a:rPr lang="da-DK" sz="1800" b="1"/>
                      </a:br>
                      <a:r>
                        <a:rPr lang="da-DK" sz="1800" b="1" smtClean="0"/>
                        <a:t>(</a:t>
                      </a: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bi"/>
                              </m:rPr>
                              <a:rPr lang="da-DK" sz="1800" b="1" i="1" smtClean="0">
                                <a:latin typeface="Cambria Math" panose="02040503050406030204" pitchFamily="18" charset="0"/>
                              </a:rPr>
                              <m:t>𝒅𝒇</m:t>
                            </m:r>
                          </m:oMath>
                        </m:oMathPara>
                      </a14:m>
                      <a:r>
                        <a:rPr lang="da-DK" sz="1800" b="1" smtClean="0"/>
                        <a:t>)</a:t>
                      </a:r>
                      <a:endParaRPr lang="da-DK" sz="1800" b="1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800" b="1"/>
                        <a:t>Sum of Squares </a:t>
                      </a:r>
                      <a:br>
                        <a:rPr lang="da-DK" sz="1800" b="1"/>
                      </a:br>
                      <a:r>
                        <a:rPr lang="da-DK" sz="1800" b="1"/>
                        <a:t>(</a:t>
                      </a: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bi"/>
                              </m:rPr>
                              <a:rPr lang="da-DK" sz="1800" b="1" i="1" smtClean="0">
                                <a:latin typeface="Cambria Math" panose="02040503050406030204" pitchFamily="18" charset="0"/>
                              </a:rPr>
                              <m:t>𝑺𝑺</m:t>
                            </m:r>
                          </m:oMath>
                        </m:oMathPara>
                      </a14:m>
                      <a:r>
                        <a:rPr lang="da-DK" sz="1800" b="1"/>
                        <a:t>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800" b="1"/>
                        <a:t>Mean Squares </a:t>
                      </a:r>
                      <a:br>
                        <a:rPr lang="da-DK" sz="1800" b="1" smtClean="0"/>
                      </a:br>
                      <a:r>
                        <a:rPr lang="da-DK" sz="1800" b="1" smtClean="0"/>
                        <a:t>(</a:t>
                      </a: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bi"/>
                              </m:rPr>
                              <a:rPr lang="da-DK" sz="1800" b="1" i="1" smtClean="0">
                                <a:latin typeface="Cambria Math" panose="02040503050406030204" pitchFamily="18" charset="0"/>
                              </a:rPr>
                              <m:t>𝑴𝑺</m:t>
                            </m:r>
                          </m:oMath>
                        </m:oMathPara>
                      </a14:m>
                      <a:r>
                        <a:rPr lang="da-DK" sz="1800" b="1"/>
                        <a:t>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bi"/>
                              </m:rPr>
                              <a:rPr lang="da-DK" sz="1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oMath>
                        </m:oMathPara>
                      </a14:m>
                      <a:r>
                        <a:rPr lang="da-DK" sz="1800" b="1" smtClean="0"/>
                        <a:t> </a:t>
                      </a:r>
                      <a:endParaRPr lang="da-DK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Faktor A</a:t>
                      </a: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/>
                      </a:b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br>
                        <a:rPr lang="da-DK" sz="1800" b="0" i="1">
                          <a:latin typeface="Cambria Math"/>
                        </a:rPr>
                      </a:b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da-DK" sz="24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400"/>
                      </a:br>
                      <a:endParaRPr lang="da-DK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Faktor B</a:t>
                      </a: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/>
                      </a:b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br>
                        <a:rPr lang="da-DK" sz="1800" b="0" i="1">
                          <a:latin typeface="Cambria Math"/>
                        </a:rPr>
                      </a:b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da-DK" sz="24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400"/>
                      </a:br>
                      <a:endParaRPr lang="da-DK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772561"/>
                  </a:ext>
                </a:extLst>
              </a:tr>
              <a:tr h="612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Interaktion</a:t>
                      </a: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br>
                        <a:rPr lang="da-DK" sz="1800"/>
                      </a:b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br>
                        <a:rPr lang="da-DK" sz="1800" b="0" i="1">
                          <a:latin typeface="Cambria Math"/>
                        </a:rPr>
                      </a:b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begChr m:val="("/>
                                <m:sepChr m:val="|"/>
                                <m:endChr m:val=")"/>
                                <m:grow m:val="on"/>
                                <m:shp m:val="centered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400"/>
                      </a:br>
                      <a:endParaRPr lang="da-DK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973184"/>
                  </a:ext>
                </a:extLst>
              </a:tr>
              <a:tr h="612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/>
                        <a:t>Error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oMath>
                        </m:oMathPara>
                      </a14:m>
                      <a:br>
                        <a:rPr lang="da-DK" sz="1800" b="0" i="1">
                          <a:latin typeface="Cambria Math"/>
                        </a:rPr>
                      </a:b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  <m:r>
                              <m:rPr>
                                <m:sty m:val="p"/>
                              </m:rPr>
                              <a:rPr lang="da-DK" sz="24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a-DK" sz="2400"/>
                                      <m:t> 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/>
                        <a:t>Total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𝑏𝑟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oMath>
                        </m:oMathPara>
                      </a14:m>
                      <a:r>
                        <a:rPr lang="da-DK" sz="1800"/>
                        <a:t> 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𝑆𝑇</m:t>
                            </m:r>
                          </m:oMath>
                        </m:oMathPara>
                      </a14:m>
                      <a:br>
                        <a:rPr lang="da-DK" sz="1800">
                          <a:latin typeface="Cambria Math"/>
                        </a:rPr>
                      </a:br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5157192"/>
                <a:ext cx="8568952" cy="1339552"/>
              </a:xfrm>
            </p:spPr>
            <p:txBody>
              <a:bodyPr/>
              <a:lstStyle/>
              <a:p>
                <a:r>
                  <a:rPr lang="da-DK" sz="2000" smtClean="0"/>
                  <a:t>Bemærk: Hvis der kun er 1 gentagelse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a-DK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r>
                  <a:rPr lang="da-DK" sz="2000" smtClean="0"/>
                  <a:t>), så er der 0 frihedsgrader for Error, så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𝑆𝐸</m:t>
                      </m:r>
                    </m:oMath>
                  </m:oMathPara>
                </a14:m>
                <a:r>
                  <a:rPr lang="da-DK" sz="2000" smtClean="0"/>
                  <a:t> kan ikke beregnes og dermed kan hypoteserne ikke testes.</a:t>
                </a:r>
                <a:endParaRPr lang="da-DK" sz="200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5157192"/>
                <a:ext cx="8568952" cy="1339552"/>
              </a:xfrm>
              <a:blipFill>
                <a:blip r:embed="rId3"/>
                <a:stretch>
                  <a:fillRect l="-640" t="-2727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210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13.1, s. 428 (vejbelægning)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</p:spPr>
            <p:txBody>
              <a:bodyPr/>
              <a:lstStyle/>
              <a:p>
                <a:r>
                  <a:rPr lang="en-US" sz="2000" smtClean="0"/>
                  <a:t>Gamle byggematerialer genbruges til vejbelægning. Kvaliteten af materialet måles som </a:t>
                </a:r>
                <a:r>
                  <a:rPr lang="en-US" sz="2000"/>
                  <a:t>‘modulus of resilience’ (~elasticiteten</a:t>
                </a:r>
                <a:r>
                  <a:rPr lang="en-US" sz="2000" smtClean="0"/>
                  <a:t>). I et eksperiment blev resiliensen målt på to typer materialer fordelt på tre lokaliteteter og med tre gentagelser. Man ønsker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r>
                  <a:rPr lang="en-US" sz="2000" smtClean="0"/>
                  <a:t> % signifikansniveau</a:t>
                </a:r>
              </a:p>
              <a:p>
                <a:r>
                  <a:rPr lang="en-US" sz="2000" smtClean="0"/>
                  <a:t>Faktor A, lokalitet.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r>
                  <a:rPr lang="en-US" sz="2000" smtClean="0"/>
                  <a:t> niveauer: </a:t>
                </a:r>
              </a:p>
              <a:p>
                <a:pPr lvl="1"/>
                <a:r>
                  <a:rPr lang="en-US" sz="1800" smtClean="0"/>
                  <a:t>MN (Minnesota)</a:t>
                </a:r>
              </a:p>
              <a:p>
                <a:pPr lvl="1"/>
                <a:r>
                  <a:rPr lang="en-US" sz="1800" smtClean="0"/>
                  <a:t>CO (Colorado)</a:t>
                </a:r>
              </a:p>
              <a:p>
                <a:pPr lvl="1"/>
                <a:r>
                  <a:rPr lang="en-US" sz="1800" smtClean="0"/>
                  <a:t>TX (Texas) </a:t>
                </a:r>
              </a:p>
              <a:p>
                <a:r>
                  <a:rPr lang="en-US" sz="2000" smtClean="0"/>
                  <a:t>Faktor B, type af materiale.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r>
                  <a:rPr lang="en-US" sz="2000" smtClean="0"/>
                  <a:t> niveauer:</a:t>
                </a:r>
              </a:p>
              <a:p>
                <a:pPr lvl="1"/>
                <a:r>
                  <a:rPr lang="en-US" sz="1800" smtClean="0"/>
                  <a:t>RCA (Recycled Concrete Aggregate)  ~  Beton</a:t>
                </a:r>
              </a:p>
              <a:p>
                <a:pPr lvl="1"/>
                <a:r>
                  <a:rPr lang="en-US" sz="1800" smtClean="0"/>
                  <a:t>RPA (Recycled Pavement Aggregate)  ~  Fliser</a:t>
                </a:r>
              </a:p>
              <a:p>
                <a:r>
                  <a:rPr lang="en-US" sz="2000" smtClean="0"/>
                  <a:t>Vi har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r>
                  <a:rPr lang="en-US" sz="2000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r>
                  <a:rPr lang="en-GB" sz="2000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r>
                  <a:rPr lang="en-GB" sz="2000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r>
                  <a:rPr lang="en-GB" sz="2000" smtClean="0"/>
                  <a:t>. Dermed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r>
                  <a:rPr lang="en-GB" sz="2000" smtClean="0"/>
                  <a:t>. Resultat: </a:t>
                </a:r>
                <a:endParaRPr lang="en-GB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  <a:blipFill>
                <a:blip r:embed="rId2"/>
                <a:stretch>
                  <a:fillRect l="-651" t="-643" r="-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128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53" y="5157192"/>
            <a:ext cx="7560840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4706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13.1, s. 428 (vejbelægning)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24936" cy="5688632"/>
          </a:xfrm>
        </p:spPr>
        <p:txBody>
          <a:bodyPr/>
          <a:lstStyle/>
          <a:p>
            <a:r>
              <a:rPr lang="en-US" sz="2000" smtClean="0"/>
              <a:t>Data kan præsenteres på forskellige, mere eller mindre bearbejdede </a:t>
            </a:r>
            <a:br>
              <a:rPr lang="en-US" sz="2000" smtClean="0"/>
            </a:br>
            <a:r>
              <a:rPr lang="en-US" sz="2000" smtClean="0"/>
              <a:t>(og overskuelige) måder:</a:t>
            </a:r>
            <a:endParaRPr lang="en-GB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129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53" y="5157192"/>
            <a:ext cx="7560840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818" y="1844824"/>
            <a:ext cx="4884375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53" y="1844824"/>
            <a:ext cx="2216909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169173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Eksempel (mindste kvadraters metode)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Vi har 4 samhørende datapunkter 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da-DK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for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 </m:t>
                      </m:r>
                      <m:r>
                        <a:rPr lang="da-DK" i="1">
                          <a:latin typeface="Cambria Math"/>
                        </a:rPr>
                        <m:t>𝑖</m:t>
                      </m:r>
                      <m:r>
                        <a:rPr lang="da-DK" i="1">
                          <a:latin typeface="Cambria Math"/>
                        </a:rPr>
                        <m:t>=1,…, 4 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Vi har tegnet en ret linje ind, som ikke nødvendigvis er den ‘bedste’</a:t>
                </a:r>
              </a:p>
              <a:p>
                <a:r>
                  <a:rPr lang="da-DK" smtClean="0"/>
                  <a:t>For hvert punkt 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a-DK" i="1">
                          <a:latin typeface="Cambria Math"/>
                        </a:rPr>
                        <m:t> </m:t>
                      </m:r>
                    </m:oMath>
                  </m:oMathPara>
                </a14:m>
                <a:r>
                  <a:rPr lang="da-DK" smtClean="0"/>
                  <a:t>er </a:t>
                </a:r>
                <a:br>
                  <a:rPr lang="da-DK" smtClean="0"/>
                </a:br>
                <a:r>
                  <a:rPr lang="da-DK" smtClean="0"/>
                  <a:t>residualet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den lodrette</a:t>
                </a:r>
                <a:br>
                  <a:rPr lang="da-DK" smtClean="0"/>
                </a:br>
                <a:r>
                  <a:rPr lang="da-DK" smtClean="0"/>
                  <a:t>afstand mellem punktet og </a:t>
                </a:r>
                <a:br>
                  <a:rPr lang="da-DK" smtClean="0"/>
                </a:br>
                <a:r>
                  <a:rPr lang="da-DK" smtClean="0"/>
                  <a:t>linjen, dvs.</a:t>
                </a:r>
                <a:br>
                  <a:rPr lang="da-DK" smtClean="0"/>
                </a:br>
                <a:r>
                  <a:rPr lang="da-DK" smtClean="0"/>
                  <a:t>	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i="1">
                              <a:latin typeface="Cambria Math"/>
                            </a:rPr>
                            <m:t>=</m:t>
                          </m:r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−(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Arealet på de blå kvadrater er </a:t>
                </a:r>
                <a:br>
                  <a:rPr lang="da-DK" smtClean="0"/>
                </a:br>
                <a:r>
                  <a:rPr lang="da-DK" smtClean="0"/>
                  <a:t>således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a-DK" smtClean="0"/>
              </a:p>
              <a:p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𝑆𝑆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r>
                  <a:rPr lang="da-DK" smtClean="0"/>
                  <a:t> er det samlede areal af</a:t>
                </a:r>
                <a:br>
                  <a:rPr lang="da-DK" smtClean="0"/>
                </a:br>
                <a:r>
                  <a:rPr lang="da-DK" smtClean="0"/>
                  <a:t>de blå kvadrater</a:t>
                </a:r>
              </a:p>
              <a:p>
                <a:r>
                  <a:rPr lang="da-DK" smtClean="0"/>
                  <a:t>Vi ønsker altså at finde linjens</a:t>
                </a:r>
                <a:br>
                  <a:rPr lang="da-DK" smtClean="0"/>
                </a:br>
                <a:r>
                  <a:rPr lang="da-DK" smtClean="0"/>
                  <a:t>skæring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og hældning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, så</a:t>
                </a:r>
                <a:br>
                  <a:rPr lang="da-DK" smtClean="0"/>
                </a:br>
                <a:r>
                  <a:rPr lang="da-DK" smtClean="0"/>
                  <a:t>det samlede areal af blå kvad-</a:t>
                </a:r>
                <a:br>
                  <a:rPr lang="da-DK" smtClean="0"/>
                </a:br>
                <a:r>
                  <a:rPr lang="da-DK" smtClean="0"/>
                  <a:t>rater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𝑆𝑆𝐸</m:t>
                      </m:r>
                    </m:oMath>
                  </m:oMathPara>
                </a14:m>
                <a:r>
                  <a:rPr lang="da-DK" smtClean="0"/>
                  <a:t>) er mindst muligt.</a:t>
                </a: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 b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13</a:t>
            </a:fld>
            <a:endParaRPr lang="da-DK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414" y="2060848"/>
            <a:ext cx="471487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67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13.1, s. 428 (vejbelægning)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568952" cy="5688632"/>
          </a:xfrm>
        </p:spPr>
        <p:txBody>
          <a:bodyPr/>
          <a:lstStyle/>
          <a:p>
            <a:r>
              <a:rPr lang="en-US" sz="2000" smtClean="0"/>
              <a:t>Konklusion af testene:</a:t>
            </a:r>
          </a:p>
          <a:p>
            <a:pPr lvl="1">
              <a:buFont typeface="+mj-lt"/>
              <a:buAutoNum type="arabicPeriod"/>
            </a:pPr>
            <a:r>
              <a:rPr lang="en-US" sz="1800" smtClean="0"/>
              <a:t>Effekt af faktor A (lokalitet)</a:t>
            </a:r>
            <a:br>
              <a:rPr lang="en-US" sz="1800" smtClean="0"/>
            </a:br>
            <a:r>
              <a:rPr lang="en-US" sz="1800" smtClean="0"/>
              <a:t>På 1 % signifikansniveau kan vi </a:t>
            </a:r>
            <a:r>
              <a:rPr lang="en-US" sz="1800" i="1" smtClean="0"/>
              <a:t>ikke</a:t>
            </a:r>
            <a:br>
              <a:rPr lang="en-US" sz="1800" smtClean="0"/>
            </a:br>
            <a:r>
              <a:rPr lang="en-US" sz="1800" smtClean="0"/>
              <a:t>forkaste nulhypotesen om, at der ikke </a:t>
            </a:r>
            <a:br>
              <a:rPr lang="en-US" sz="1800" smtClean="0"/>
            </a:br>
            <a:r>
              <a:rPr lang="en-US" sz="1800" smtClean="0"/>
              <a:t>er forskel på niveauerne i faktor A. </a:t>
            </a:r>
            <a:br>
              <a:rPr lang="en-US" sz="1800" smtClean="0"/>
            </a:br>
            <a:r>
              <a:rPr lang="en-US" sz="1800" smtClean="0"/>
              <a:t>P-værdien for testen er 0.035, som er</a:t>
            </a:r>
            <a:br>
              <a:rPr lang="en-US" sz="1800" smtClean="0"/>
            </a:br>
            <a:r>
              <a:rPr lang="en-US" sz="1800" smtClean="0"/>
              <a:t>over 0.01. Der er ikke signifikant forskel på lokaliteterne</a:t>
            </a:r>
          </a:p>
          <a:p>
            <a:pPr lvl="1">
              <a:buFont typeface="+mj-lt"/>
              <a:buAutoNum type="arabicPeriod"/>
            </a:pPr>
            <a:r>
              <a:rPr lang="en-US" sz="1800" smtClean="0"/>
              <a:t>Effekt af faktor B (materiale)</a:t>
            </a:r>
            <a:br>
              <a:rPr lang="en-US" sz="1800" smtClean="0"/>
            </a:br>
            <a:r>
              <a:rPr lang="en-US" sz="1800" smtClean="0"/>
              <a:t>Som følge af F-værdien på 36.1 og den tilhørende p-værdi på næsten 0 kan vi  forkaste nulhypotesen. Der er forskel på de to materialer</a:t>
            </a:r>
          </a:p>
          <a:p>
            <a:pPr lvl="1">
              <a:buFont typeface="+mj-lt"/>
              <a:buAutoNum type="arabicPeriod"/>
            </a:pPr>
            <a:r>
              <a:rPr lang="en-US" sz="1800" smtClean="0"/>
              <a:t>Effekt af interaktion mellem lokalitet og materiale</a:t>
            </a:r>
            <a:br>
              <a:rPr lang="en-US" sz="1800" smtClean="0"/>
            </a:br>
            <a:r>
              <a:rPr lang="en-US" sz="1800" smtClean="0"/>
              <a:t>Der er signifikant interaktion mellem de to faktorer. </a:t>
            </a:r>
            <a:br>
              <a:rPr lang="en-US" sz="1800" smtClean="0"/>
            </a:br>
            <a:r>
              <a:rPr lang="en-US" sz="1800" smtClean="0"/>
              <a:t>Derfor kan vi ikke ignorere </a:t>
            </a:r>
            <a:r>
              <a:rPr lang="en-US" sz="1800"/>
              <a:t>faktor A (lokalitet)</a:t>
            </a:r>
            <a:endParaRPr lang="en-US" sz="1800" smtClean="0"/>
          </a:p>
          <a:p>
            <a:r>
              <a:rPr lang="en-US" sz="2000" smtClean="0"/>
              <a:t>Grafens seks punkter er gennemsnitlig resiliens</a:t>
            </a:r>
            <a:br>
              <a:rPr lang="en-US" sz="2000" smtClean="0"/>
            </a:br>
            <a:r>
              <a:rPr lang="en-US" sz="2000" smtClean="0"/>
              <a:t>for de seks kombinationer af lokalitet og </a:t>
            </a:r>
            <a:br>
              <a:rPr lang="en-US" sz="2000" smtClean="0"/>
            </a:br>
            <a:r>
              <a:rPr lang="en-US" sz="2000" smtClean="0"/>
              <a:t>materiale. Forskel på de to materialers resiliens </a:t>
            </a:r>
            <a:br>
              <a:rPr lang="en-US" sz="2000" smtClean="0"/>
            </a:br>
            <a:r>
              <a:rPr lang="en-US" sz="2000" smtClean="0"/>
              <a:t>er afhængig af lokaliteten. Hvis der ikke var </a:t>
            </a:r>
            <a:br>
              <a:rPr lang="en-US" sz="2000" smtClean="0"/>
            </a:br>
            <a:r>
              <a:rPr lang="en-US" sz="2000" smtClean="0"/>
              <a:t>interaktion, ville vi se to parallelle kurver (med </a:t>
            </a:r>
            <a:br>
              <a:rPr lang="en-US" sz="2000" smtClean="0"/>
            </a:br>
            <a:r>
              <a:rPr lang="en-US" sz="2000" smtClean="0"/>
              <a:t>samme forskel for de tre lokaliteter).</a:t>
            </a:r>
            <a:endParaRPr lang="en-GB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130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611" y="1047651"/>
            <a:ext cx="4018211" cy="168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4361408"/>
            <a:ext cx="2987228" cy="226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1365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Hvordan i R? (Eksempel 13.1)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5760640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sz="2000"/>
              <a:t>Vi får R til at beregne ANOVA tabellen med kommandoen</a:t>
            </a:r>
            <a:br>
              <a:rPr lang="en-US" sz="2000"/>
            </a:br>
            <a:r>
              <a:rPr lang="en-US" sz="2000"/>
              <a:t> 	</a:t>
            </a:r>
            <a:r>
              <a:rPr lang="en-US" sz="2000" smtClean="0">
                <a:solidFill>
                  <a:schemeClr val="accent1">
                    <a:lumMod val="75000"/>
                  </a:schemeClr>
                </a:solidFill>
              </a:rPr>
              <a:t>fm1 = aov(res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~ lok + mat + </a:t>
            </a:r>
            <a:r>
              <a:rPr lang="en-US" sz="2000" smtClean="0">
                <a:solidFill>
                  <a:schemeClr val="accent1">
                    <a:lumMod val="75000"/>
                  </a:schemeClr>
                </a:solidFill>
              </a:rPr>
              <a:t>lok:mat)</a:t>
            </a:r>
            <a:br>
              <a:rPr lang="en-US" sz="200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smtClean="0">
                <a:solidFill>
                  <a:schemeClr val="accent1">
                    <a:lumMod val="75000"/>
                  </a:schemeClr>
                </a:solidFill>
              </a:rPr>
              <a:t> 	summary(fm1)</a:t>
            </a:r>
            <a:br>
              <a:rPr lang="en-US" sz="2000" smtClean="0"/>
            </a:br>
            <a:r>
              <a:rPr lang="en-US" sz="2000" smtClean="0"/>
              <a:t>hvor ‘lok’ er lokalitet (faktor A), ‘mat’ er materiale (faktor B) og ‘res’ er den målte resiliens. Vi får taget </a:t>
            </a:r>
            <a:br>
              <a:rPr lang="en-US" sz="2000" smtClean="0"/>
            </a:br>
            <a:r>
              <a:rPr lang="en-US" sz="2000" smtClean="0"/>
              <a:t>højde for interaktion i model-</a:t>
            </a:r>
            <a:br>
              <a:rPr lang="en-US" sz="2000" smtClean="0"/>
            </a:br>
            <a:r>
              <a:rPr lang="en-US" sz="2000" smtClean="0"/>
              <a:t>len med leddet ‘lok:mat’</a:t>
            </a:r>
          </a:p>
          <a:p>
            <a:pPr>
              <a:spcBef>
                <a:spcPts val="400"/>
              </a:spcBef>
            </a:pPr>
            <a:r>
              <a:rPr lang="en-US" sz="2000" smtClean="0"/>
              <a:t>Resultat:</a:t>
            </a:r>
          </a:p>
          <a:p>
            <a:pPr>
              <a:spcBef>
                <a:spcPts val="400"/>
              </a:spcBef>
            </a:pPr>
            <a:r>
              <a:rPr lang="en-US" sz="2000" smtClean="0"/>
              <a:t>Vi </a:t>
            </a:r>
            <a:r>
              <a:rPr lang="en-US" sz="2000"/>
              <a:t>kan få beregnet konfidensinterval for forskellen på hvert par af lokalitet:</a:t>
            </a:r>
            <a:br>
              <a:rPr lang="en-US" sz="2000"/>
            </a:br>
            <a:r>
              <a:rPr lang="en-US" sz="2000"/>
              <a:t> 	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TukeyHSD(fm1,"lok", conf.level=0.99</a:t>
            </a:r>
            <a:r>
              <a:rPr lang="en-US" sz="200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2000"/>
              <a:t>For hvert af de tre par indeholder </a:t>
            </a:r>
            <a:r>
              <a:rPr lang="en-US" sz="2000" smtClean="0"/>
              <a:t>konfidens-</a:t>
            </a:r>
            <a:br>
              <a:rPr lang="en-US" sz="2000" smtClean="0"/>
            </a:br>
            <a:r>
              <a:rPr lang="en-US" sz="2000" smtClean="0"/>
              <a:t>intervallet </a:t>
            </a:r>
            <a:r>
              <a:rPr lang="en-US" sz="2000"/>
              <a:t>0 og p-værdien er over 0.01</a:t>
            </a:r>
          </a:p>
          <a:p>
            <a:pPr>
              <a:spcBef>
                <a:spcPts val="400"/>
              </a:spcBef>
            </a:pPr>
            <a:r>
              <a:rPr lang="en-US" sz="2000" smtClean="0"/>
              <a:t>Vi kan få beregnet konf.interval for alle </a:t>
            </a:r>
            <a:br>
              <a:rPr lang="en-US" sz="2000" smtClean="0"/>
            </a:br>
            <a:r>
              <a:rPr lang="en-US" sz="2000" smtClean="0"/>
              <a:t>kombinationer af par og lokalitet:</a:t>
            </a:r>
            <a:br>
              <a:rPr lang="en-US" sz="2000" smtClean="0"/>
            </a:br>
            <a:r>
              <a:rPr lang="en-US" sz="2000"/>
              <a:t> 	</a:t>
            </a:r>
            <a:r>
              <a:rPr lang="en-US" sz="2000" smtClean="0">
                <a:solidFill>
                  <a:schemeClr val="accent1">
                    <a:lumMod val="75000"/>
                  </a:schemeClr>
                </a:solidFill>
              </a:rPr>
              <a:t>TukeyHSD(fm1, conf.level=0.99)</a:t>
            </a:r>
          </a:p>
          <a:p>
            <a:pPr>
              <a:spcBef>
                <a:spcPts val="400"/>
              </a:spcBef>
            </a:pPr>
            <a:r>
              <a:rPr lang="en-US" sz="2000" smtClean="0"/>
              <a:t>F.eks. er forskellen på RCA fra MN og CO </a:t>
            </a:r>
            <a:br>
              <a:rPr lang="en-US" sz="2000" smtClean="0"/>
            </a:br>
            <a:r>
              <a:rPr lang="en-US" sz="2000" smtClean="0"/>
              <a:t>mellem -44.7 og 300.0 (række 1). P-værdien </a:t>
            </a:r>
            <a:br>
              <a:rPr lang="en-US" sz="2000" smtClean="0"/>
            </a:br>
            <a:r>
              <a:rPr lang="en-US" sz="2000" smtClean="0"/>
              <a:t>for, om forskellen er 0, er 0.066.</a:t>
            </a:r>
            <a:endParaRPr lang="en-US" sz="20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131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245876"/>
            <a:ext cx="4824536" cy="1241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480" y="3909808"/>
            <a:ext cx="3240000" cy="710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480" y="4797152"/>
            <a:ext cx="3240000" cy="1957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5641634" y="4905754"/>
            <a:ext cx="3250845" cy="3234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182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Eksperimenter med flere faktorer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Her med </a:t>
                </a:r>
                <a:r>
                  <a:rPr lang="da-DK" b="1" smtClean="0">
                    <a:solidFill>
                      <a:schemeClr val="accent1">
                        <a:lumMod val="75000"/>
                      </a:schemeClr>
                    </a:solidFill>
                  </a:rPr>
                  <a:t>tre</a:t>
                </a:r>
                <a:r>
                  <a:rPr lang="da-DK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a-DK" smtClean="0"/>
                  <a:t>faktorer, A, B og C: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maxDist m:val="off"/>
                                <m:objDist m:val="off"/>
                                <m:rSpRule m:val="0"/>
                                <m:rSp m:val="0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/>
                                      </a:rPr>
                                      <m:t>𝑖𝑗𝑘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                     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           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𝑗𝑘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𝛼𝛽𝛾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/>
                                        <a:ea typeface="Cambria Math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/>
                                        <a:ea typeface="Cambria Math"/>
                                      </a:rPr>
                                      <m:t>𝑖𝑗𝑘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{"/>
                                <m:sepChr m:val="|"/>
                                <m:endChr/>
                                <m:grow m:val="on"/>
                                <m:shp m:val="centered"/>
                                <m:ctrlPr>
                                  <a:rPr lang="da-DK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=1,…,</m:t>
                                      </m:r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=1,…, </m:t>
                                      </m:r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da-DK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da-DK" i="1">
                                                <a:latin typeface="Cambria Math"/>
                                                <a:ea typeface="Cambria Math"/>
                                              </a:rPr>
                                              <m:t>=1,…, 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  <m:t>𝑐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  <m:t>=1,…,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da-DK" smtClean="0"/>
              </a:p>
              <a:p>
                <a:pPr marL="0" indent="0">
                  <a:buNone/>
                </a:pPr>
                <a:endParaRPr lang="da-DK" smtClean="0"/>
              </a:p>
              <a:p>
                <a:r>
                  <a:rPr lang="da-DK" smtClean="0"/>
                  <a:t>Der er </a:t>
                </a:r>
              </a:p>
              <a:p>
                <a:pPr lvl="1"/>
                <a:r>
                  <a:rPr lang="da-DK" smtClean="0"/>
                  <a:t>tre </a:t>
                </a:r>
                <a:r>
                  <a:rPr lang="da-DK" smtClean="0">
                    <a:solidFill>
                      <a:schemeClr val="tx2"/>
                    </a:solidFill>
                  </a:rPr>
                  <a:t>primære effekter</a:t>
                </a:r>
                <a:r>
                  <a:rPr lang="da-DK" smtClean="0"/>
                  <a:t>, </a:t>
                </a:r>
              </a:p>
              <a:p>
                <a:pPr lvl="1"/>
                <a:r>
                  <a:rPr lang="da-DK" smtClean="0"/>
                  <a:t>tre </a:t>
                </a:r>
                <a:r>
                  <a:rPr lang="da-DK" smtClean="0">
                    <a:solidFill>
                      <a:schemeClr val="tx2"/>
                    </a:solidFill>
                  </a:rPr>
                  <a:t>to-faktor interaktioner</a:t>
                </a:r>
                <a:r>
                  <a:rPr lang="da-DK" smtClean="0"/>
                  <a:t> og </a:t>
                </a:r>
              </a:p>
              <a:p>
                <a:pPr lvl="1"/>
                <a:r>
                  <a:rPr lang="da-DK" smtClean="0"/>
                  <a:t>en </a:t>
                </a:r>
                <a:r>
                  <a:rPr lang="da-DK" smtClean="0">
                    <a:solidFill>
                      <a:schemeClr val="tx2"/>
                    </a:solidFill>
                  </a:rPr>
                  <a:t>tre-faktor interaktion.</a:t>
                </a:r>
                <a:endParaRPr lang="da-DK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6712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ANOVA </a:t>
            </a:r>
            <a:r>
              <a:rPr lang="da-DK" smtClean="0"/>
              <a:t>for 3-faktor eksperimenter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133</a:t>
            </a:fld>
            <a:endParaRPr lang="da-DK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883600"/>
              </p:ext>
            </p:extLst>
          </p:nvPr>
        </p:nvGraphicFramePr>
        <p:xfrm>
          <a:off x="224880" y="1052736"/>
          <a:ext cx="8640960" cy="535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2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00">
                <a:tc>
                  <a:txBody>
                    <a:bodyPr vert="horz" wrap="square"/>
                    <a:lstStyle/>
                    <a:p>
                      <a:pPr algn="l"/>
                      <a:endParaRPr lang="da-DK" sz="16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600" b="1"/>
                        <a:t>Frihedsgrader </a:t>
                      </a:r>
                      <a:br>
                        <a:rPr lang="da-DK" sz="1600" b="1"/>
                      </a:br>
                      <a:r>
                        <a:rPr lang="da-DK" sz="1600" b="1" smtClean="0"/>
                        <a:t>(</a:t>
                      </a: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latin typeface="Cambria Math" panose="02040503050406030204" pitchFamily="18" charset="0"/>
                              </a:rPr>
                              <m:t>𝒅𝒇</m:t>
                            </m:r>
                          </m:oMath>
                        </m:oMathPara>
                      </a14:m>
                      <a:r>
                        <a:rPr lang="da-DK" sz="1600" b="1" smtClean="0"/>
                        <a:t>)</a:t>
                      </a:r>
                      <a:endParaRPr lang="da-DK" sz="1600" b="1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600" b="1"/>
                        <a:t>Sum of Squares </a:t>
                      </a:r>
                      <a:br>
                        <a:rPr lang="da-DK" sz="1600" b="1"/>
                      </a:br>
                      <a:r>
                        <a:rPr lang="da-DK" sz="1600" b="1"/>
                        <a:t>(</a:t>
                      </a: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latin typeface="Cambria Math" panose="02040503050406030204" pitchFamily="18" charset="0"/>
                              </a:rPr>
                              <m:t>𝑺𝑺</m:t>
                            </m:r>
                          </m:oMath>
                        </m:oMathPara>
                      </a14:m>
                      <a:r>
                        <a:rPr lang="da-DK" sz="1600" b="1"/>
                        <a:t>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600" b="1"/>
                        <a:t>Mean Squares </a:t>
                      </a:r>
                      <a:br>
                        <a:rPr lang="da-DK" sz="1600" b="1" smtClean="0"/>
                      </a:br>
                      <a:r>
                        <a:rPr lang="da-DK" sz="1600" b="1" smtClean="0"/>
                        <a:t>(</a:t>
                      </a: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latin typeface="Cambria Math" panose="02040503050406030204" pitchFamily="18" charset="0"/>
                              </a:rPr>
                              <m:t>𝑴𝑺</m:t>
                            </m:r>
                          </m:oMath>
                        </m:oMathPara>
                      </a14:m>
                      <a:r>
                        <a:rPr lang="da-DK" sz="1600" b="1"/>
                        <a:t>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oMath>
                        </m:oMathPara>
                      </a14:m>
                      <a:r>
                        <a:rPr lang="da-DK" sz="1600" b="1" smtClean="0"/>
                        <a:t> </a:t>
                      </a:r>
                      <a:endParaRPr lang="da-DK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600" b="1" smtClean="0"/>
                        <a:t>Faktor A</a:t>
                      </a:r>
                      <a:endParaRPr lang="da-DK" sz="1600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da-DK" sz="16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600"/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br>
                        <a:rPr lang="da-DK" sz="1600" b="0" i="1">
                          <a:latin typeface="Cambria Math"/>
                        </a:rPr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da-DK" sz="20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000"/>
                      </a:br>
                      <a:endParaRPr lang="da-DK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600" b="1" smtClean="0"/>
                        <a:t>Faktor B</a:t>
                      </a:r>
                      <a:endParaRPr lang="da-DK" sz="1600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600"/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br>
                        <a:rPr lang="da-DK" sz="1600" b="0" i="1">
                          <a:latin typeface="Cambria Math"/>
                        </a:rPr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da-DK" sz="20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000"/>
                      </a:br>
                      <a:endParaRPr lang="da-DK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772561"/>
                  </a:ext>
                </a:extLst>
              </a:tr>
              <a:tr h="504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600" b="1" smtClean="0"/>
                        <a:t>Faktor C</a:t>
                      </a:r>
                      <a:endParaRPr lang="da-DK" sz="1600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da-DK" sz="20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000"/>
                      </a:br>
                      <a:endParaRPr lang="da-DK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826598"/>
                  </a:ext>
                </a:extLst>
              </a:tr>
              <a:tr h="504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600" b="1" smtClean="0"/>
                        <a:t>A:B</a:t>
                      </a:r>
                      <a:endParaRPr lang="da-DK" sz="1600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da-DK" sz="1600" smtClean="0">
                                <a:latin typeface="Cambria Math"/>
                              </a:rPr>
                              <m:t>−1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br>
                        <a:rPr lang="da-DK" sz="1600"/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br>
                        <a:rPr lang="da-DK" sz="1600" b="0" i="1">
                          <a:latin typeface="Cambria Math"/>
                        </a:rPr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begChr m:val="("/>
                                <m:sepChr m:val="|"/>
                                <m:endChr m:val=")"/>
                                <m:grow m:val="on"/>
                                <m:shp m:val="centered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000"/>
                      </a:br>
                      <a:endParaRPr lang="da-DK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973184"/>
                  </a:ext>
                </a:extLst>
              </a:tr>
              <a:tr h="504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600" b="1" smtClean="0"/>
                        <a:t>A:C</a:t>
                      </a:r>
                      <a:endParaRPr lang="da-DK" sz="1600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da-DK" sz="1600" smtClean="0">
                                <a:latin typeface="Cambria Math"/>
                              </a:rPr>
                              <m:t>−1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br>
                        <a:rPr lang="da-DK" sz="1600"/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𝐴𝐶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br>
                        <a:rPr lang="da-DK" sz="1600" b="0" i="1">
                          <a:latin typeface="Cambria Math"/>
                        </a:rPr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begChr m:val="("/>
                                <m:sepChr m:val="|"/>
                                <m:endChr m:val=")"/>
                                <m:grow m:val="on"/>
                                <m:shp m:val="centered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𝐴𝐶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𝐴𝐶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𝐴𝐶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000"/>
                      </a:br>
                      <a:endParaRPr lang="da-DK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015223"/>
                  </a:ext>
                </a:extLst>
              </a:tr>
              <a:tr h="504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600" b="1" smtClean="0"/>
                        <a:t>B:C</a:t>
                      </a:r>
                      <a:endParaRPr lang="da-DK" sz="1600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−1)(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br>
                        <a:rPr lang="da-DK" sz="1600"/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𝐵𝐶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br>
                        <a:rPr lang="da-DK" sz="1600" b="0" i="1">
                          <a:latin typeface="Cambria Math"/>
                        </a:rPr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begChr m:val="("/>
                                <m:sepChr m:val="|"/>
                                <m:endChr m:val=")"/>
                                <m:grow m:val="on"/>
                                <m:shp m:val="centered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𝐵𝐶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𝐵𝐶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𝐵𝐶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000"/>
                      </a:br>
                      <a:endParaRPr lang="da-DK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765654"/>
                  </a:ext>
                </a:extLst>
              </a:tr>
              <a:tr h="504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600" b="1" smtClean="0"/>
                        <a:t>A:B:C</a:t>
                      </a:r>
                      <a:endParaRPr lang="da-DK" sz="1600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da-DK" sz="1600" smtClean="0">
                                <a:latin typeface="Cambria Math"/>
                              </a:rPr>
                              <m:t>−1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−1)(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br>
                        <a:rPr lang="da-DK" sz="1600"/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br>
                        <a:rPr lang="da-DK" sz="1600" b="0" i="1">
                          <a:latin typeface="Cambria Math"/>
                        </a:rPr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begChr m:val="("/>
                                <m:sepChr m:val="|"/>
                                <m:endChr m:val=")"/>
                                <m:grow m:val="on"/>
                                <m:shp m:val="centered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𝐴𝐵𝐶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𝐴𝐵𝐶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𝐴𝐵𝐶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2000"/>
                      </a:br>
                      <a:endParaRPr lang="da-DK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350432"/>
                  </a:ext>
                </a:extLst>
              </a:tr>
              <a:tr h="504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600" b="1"/>
                        <a:t>Error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oMath>
                        </m:oMathPara>
                      </a14:m>
                      <a:br>
                        <a:rPr lang="da-DK" sz="1600" b="0" i="1">
                          <a:latin typeface="Cambria Math"/>
                        </a:rPr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  <m:r>
                              <m:rPr>
                                <m:sty m:val="p"/>
                              </m:rPr>
                              <a:rPr lang="da-DK" sz="20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a-DK" sz="2000"/>
                                      <m:t> </m:t>
                                    </m:r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600" b="1"/>
                        <a:t>Total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𝑏𝑐𝑟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oMath>
                        </m:oMathPara>
                      </a14:m>
                      <a:r>
                        <a:rPr lang="da-DK" sz="1600"/>
                        <a:t> 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𝑆𝑇</m:t>
                            </m:r>
                          </m:oMath>
                        </m:oMathPara>
                      </a14:m>
                      <a:br>
                        <a:rPr lang="da-DK" sz="1600">
                          <a:latin typeface="Cambria Math"/>
                        </a:rPr>
                      </a:br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600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6395630"/>
            <a:ext cx="8568952" cy="462370"/>
          </a:xfrm>
        </p:spPr>
        <p:txBody>
          <a:bodyPr/>
          <a:lstStyle/>
          <a:p>
            <a:pPr marL="0" indent="0">
              <a:buNone/>
            </a:pPr>
            <a:r>
              <a:rPr lang="da-DK" sz="2000"/>
              <a:t>7 hypotesetests!</a:t>
            </a:r>
            <a:endParaRPr lang="da-DK" sz="2000"/>
          </a:p>
        </p:txBody>
      </p:sp>
    </p:spTree>
    <p:extLst>
      <p:ext uri="{BB962C8B-B14F-4D97-AF65-F5344CB8AC3E}">
        <p14:creationId xmlns:p14="http://schemas.microsoft.com/office/powerpoint/2010/main" val="1727248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13.3, s. 436 (Detonator)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Som jeg forstår opgaven, handler den </a:t>
                </a:r>
                <a:br>
                  <a:rPr lang="en-US" smtClean="0"/>
                </a:br>
                <a:r>
                  <a:rPr lang="en-US" smtClean="0"/>
                  <a:t>om undersøgelse af en detonator </a:t>
                </a:r>
                <a:br>
                  <a:rPr lang="en-US" smtClean="0"/>
                </a:br>
                <a:r>
                  <a:rPr lang="en-US" smtClean="0"/>
                  <a:t>(ignitor). Sprængstoffer er som regel </a:t>
                </a:r>
                <a:br>
                  <a:rPr lang="en-US" smtClean="0"/>
                </a:br>
                <a:r>
                  <a:rPr lang="en-US" smtClean="0"/>
                  <a:t>svære at antænde. Derfor bruger man </a:t>
                </a:r>
                <a:br>
                  <a:rPr lang="en-US" smtClean="0"/>
                </a:br>
                <a:r>
                  <a:rPr lang="en-US" smtClean="0"/>
                  <a:t>en tændsats til at antænde et booster </a:t>
                </a:r>
                <a:br>
                  <a:rPr lang="en-US" smtClean="0"/>
                </a:br>
                <a:r>
                  <a:rPr lang="en-US" smtClean="0"/>
                  <a:t>sprængstof, som antænder det </a:t>
                </a:r>
                <a:br>
                  <a:rPr lang="en-US" smtClean="0"/>
                </a:br>
                <a:r>
                  <a:rPr lang="en-US" smtClean="0"/>
                  <a:t>primære sprængstof. </a:t>
                </a:r>
              </a:p>
              <a:p>
                <a:r>
                  <a:rPr lang="en-US" smtClean="0"/>
                  <a:t>Forsinkelsestiden imellem antænding </a:t>
                </a:r>
                <a:br>
                  <a:rPr lang="en-US" smtClean="0"/>
                </a:br>
                <a:r>
                  <a:rPr lang="en-US" smtClean="0"/>
                  <a:t>af tændsats til eksplosion måles. Den</a:t>
                </a:r>
                <a:br>
                  <a:rPr lang="en-US" smtClean="0"/>
                </a:br>
                <a:r>
                  <a:rPr lang="en-US" smtClean="0"/>
                  <a:t>skal helst være under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r>
                  <a:rPr lang="en-US" smtClean="0"/>
                  <a:t> ms</a:t>
                </a:r>
              </a:p>
              <a:p>
                <a:r>
                  <a:rPr lang="en-US" smtClean="0"/>
                  <a:t>Faktor A,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r>
                  <a:rPr lang="en-US" smtClean="0"/>
                  <a:t> typer tændsats</a:t>
                </a:r>
              </a:p>
              <a:p>
                <a:r>
                  <a:rPr lang="en-US" smtClean="0"/>
                  <a:t>Faktor B,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r>
                  <a:rPr lang="en-US" smtClean="0"/>
                  <a:t> typer booster</a:t>
                </a:r>
              </a:p>
              <a:p>
                <a:r>
                  <a:rPr lang="en-US" smtClean="0"/>
                  <a:t>Faktor C,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r>
                  <a:rPr lang="en-US" smtClean="0"/>
                  <a:t> typer primær sprængstof</a:t>
                </a:r>
              </a:p>
              <a:p>
                <a:r>
                  <a:rPr lang="en-US" smtClean="0"/>
                  <a:t>To gentagelser. Derfor er 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𝑎𝑏𝑐𝑟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=3∙2∙4∙2=48</m:t>
                      </m:r>
                    </m:oMath>
                  </m:oMathPara>
                </a14:m>
                <a:r>
                  <a:rPr lang="en-GB" smtClean="0"/>
                  <a:t>.</a:t>
                </a:r>
                <a:endParaRPr lang="en-GB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659" b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134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248" y="1340768"/>
            <a:ext cx="3550232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256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13.3, s. 436 (Detonator)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24936" cy="5616624"/>
          </a:xfrm>
        </p:spPr>
        <p:txBody>
          <a:bodyPr/>
          <a:lstStyle/>
          <a:p>
            <a:r>
              <a:rPr lang="en-US" smtClean="0"/>
              <a:t>ANOVA tabellen viser, at </a:t>
            </a:r>
            <a:br>
              <a:rPr lang="en-US" smtClean="0"/>
            </a:br>
            <a:r>
              <a:rPr lang="en-US" smtClean="0"/>
              <a:t>kun faktor A og C er </a:t>
            </a:r>
            <a:br>
              <a:rPr lang="en-US" smtClean="0"/>
            </a:br>
            <a:r>
              <a:rPr lang="en-US" smtClean="0"/>
              <a:t>signifikante:</a:t>
            </a: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endParaRPr lang="en-US" smtClean="0"/>
          </a:p>
          <a:p>
            <a:r>
              <a:rPr lang="en-US" smtClean="0"/>
              <a:t>Da B ikke har effekt, </a:t>
            </a:r>
            <a:br>
              <a:rPr lang="en-US" smtClean="0"/>
            </a:br>
            <a:r>
              <a:rPr lang="en-US" smtClean="0"/>
              <a:t>hverken direkte eller </a:t>
            </a:r>
            <a:br>
              <a:rPr lang="en-US" smtClean="0"/>
            </a:br>
            <a:r>
              <a:rPr lang="en-US" smtClean="0"/>
              <a:t>gennem interaktioner, </a:t>
            </a:r>
            <a:br>
              <a:rPr lang="en-US" smtClean="0"/>
            </a:br>
            <a:r>
              <a:rPr lang="en-US" smtClean="0"/>
              <a:t>kan vi fjerne den: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Interaktionen mellem </a:t>
            </a:r>
            <a:br>
              <a:rPr lang="en-US" smtClean="0"/>
            </a:br>
            <a:r>
              <a:rPr lang="en-US" smtClean="0"/>
              <a:t>A og C er ikke signifikant, </a:t>
            </a:r>
            <a:br>
              <a:rPr lang="en-US" smtClean="0"/>
            </a:br>
            <a:r>
              <a:rPr lang="en-US" smtClean="0"/>
              <a:t>så den kan også fjernes: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135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5122659" cy="208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645024"/>
            <a:ext cx="4857559" cy="1395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5445224"/>
            <a:ext cx="4873153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033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13.3, s. 436 (Detonator)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Test af antagelser:</a:t>
                </a:r>
              </a:p>
              <a:p>
                <a:pPr lvl="1"/>
                <a:r>
                  <a:rPr lang="en-US" smtClean="0"/>
                  <a:t>Den tilfældige støj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</a:t>
                </a:r>
                <a:r>
                  <a:rPr lang="da-DK" smtClean="0"/>
                  <a:t>er normalfordelt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𝜎</m:t>
                      </m:r>
                    </m:oMath>
                  </m:oMathPara>
                </a14:m>
                <a:r>
                  <a:rPr lang="da-DK" smtClean="0"/>
                  <a:t>)</a:t>
                </a:r>
              </a:p>
              <a:p>
                <a:pPr lvl="1"/>
                <a:r>
                  <a:rPr lang="da-DK" smtClean="0"/>
                  <a:t>Variansen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GB" smtClean="0"/>
                  <a:t> er uafhængig af faktorernes værdi</a:t>
                </a:r>
              </a:p>
              <a:p>
                <a:r>
                  <a:rPr lang="en-US" smtClean="0"/>
                  <a:t>Hvordan?</a:t>
                </a:r>
              </a:p>
              <a:p>
                <a:pPr lvl="1"/>
                <a:r>
                  <a:rPr lang="en-US" smtClean="0"/>
                  <a:t>Vi kan estimere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 med residualerne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𝑒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:</a:t>
                </a:r>
                <a:br>
                  <a:rPr lang="en-GB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𝑒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𝑖𝑗𝑘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GB" smtClean="0"/>
              </a:p>
              <a:p>
                <a:pPr lvl="1"/>
                <a:r>
                  <a:rPr lang="en-US" smtClean="0"/>
                  <a:t>Vi kan teste om residualerne er normalfordelte med normalfordelingsplot</a:t>
                </a:r>
              </a:p>
              <a:p>
                <a:pPr lvl="1"/>
                <a:r>
                  <a:rPr lang="en-US" smtClean="0"/>
                  <a:t>Vi kan teste om residualernes variation er ensartet, uafhængigt af faktorerne, med residualplots.</a:t>
                </a:r>
                <a:endParaRPr lang="en-GB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136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482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1"/>
          <p:cNvSpPr/>
          <p:nvPr/>
        </p:nvSpPr>
        <p:spPr>
          <a:xfrm>
            <a:off x="5238417" y="335640"/>
            <a:ext cx="2808312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r>
              <a:rPr lang="da-DK" sz="1200" b="1" smtClean="0">
                <a:solidFill>
                  <a:schemeClr val="tx1"/>
                </a:solidFill>
              </a:rPr>
              <a:t>Hvad handler hypotesetesten om?</a:t>
            </a:r>
            <a:endParaRPr lang="da-DK" sz="1200" b="1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0077" y="1404158"/>
            <a:ext cx="2232248" cy="683683"/>
            <a:chOff x="2617902" y="2026999"/>
            <a:chExt cx="2232248" cy="352482"/>
          </a:xfrm>
        </p:grpSpPr>
        <p:sp>
          <p:nvSpPr>
            <p:cNvPr id="4" name="Rectangle 3"/>
            <p:cNvSpPr/>
            <p:nvPr/>
          </p:nvSpPr>
          <p:spPr>
            <a:xfrm>
              <a:off x="2617902" y="2130855"/>
              <a:ext cx="2232248" cy="24862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Kendes populationsvariansen?</a:t>
              </a:r>
            </a:p>
          </p:txBody>
        </p:sp>
        <p:cxnSp>
          <p:nvCxnSpPr>
            <p:cNvPr id="5" name="Elbow Connector 4"/>
            <p:cNvCxnSpPr>
              <a:stCxn id="7" idx="2"/>
              <a:endCxn id="4" idx="0"/>
            </p:cNvCxnSpPr>
            <p:nvPr/>
          </p:nvCxnSpPr>
          <p:spPr>
            <a:xfrm rot="16200000" flipH="1">
              <a:off x="3680632" y="2077461"/>
              <a:ext cx="103856" cy="29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/>
          <p:cNvGrpSpPr/>
          <p:nvPr/>
        </p:nvGrpSpPr>
        <p:grpSpPr>
          <a:xfrm>
            <a:off x="1525208" y="695641"/>
            <a:ext cx="5117365" cy="708517"/>
            <a:chOff x="1525208" y="695641"/>
            <a:chExt cx="5117365" cy="708517"/>
          </a:xfrm>
        </p:grpSpPr>
        <p:sp>
          <p:nvSpPr>
            <p:cNvPr id="7" name="Rounded Rectangle 6"/>
            <p:cNvSpPr/>
            <p:nvPr/>
          </p:nvSpPr>
          <p:spPr>
            <a:xfrm>
              <a:off x="1525208" y="1044158"/>
              <a:ext cx="1116124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Middelværdi</a:t>
              </a:r>
            </a:p>
          </p:txBody>
        </p:sp>
        <p:cxnSp>
          <p:nvCxnSpPr>
            <p:cNvPr id="8" name="Elbow Connector 7"/>
            <p:cNvCxnSpPr>
              <a:stCxn id="2" idx="2"/>
              <a:endCxn id="7" idx="0"/>
            </p:cNvCxnSpPr>
            <p:nvPr/>
          </p:nvCxnSpPr>
          <p:spPr>
            <a:xfrm rot="5400000">
              <a:off x="4188663" y="-1409752"/>
              <a:ext cx="348518" cy="4559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6642572" y="695640"/>
            <a:ext cx="2270900" cy="708516"/>
            <a:chOff x="3654012" y="1359998"/>
            <a:chExt cx="2270900" cy="708516"/>
          </a:xfrm>
        </p:grpSpPr>
        <p:sp>
          <p:nvSpPr>
            <p:cNvPr id="10" name="Rounded Rectangle 9"/>
            <p:cNvSpPr/>
            <p:nvPr/>
          </p:nvSpPr>
          <p:spPr>
            <a:xfrm>
              <a:off x="4808788" y="1708514"/>
              <a:ext cx="1116124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Varians</a:t>
              </a:r>
            </a:p>
          </p:txBody>
        </p:sp>
        <p:cxnSp>
          <p:nvCxnSpPr>
            <p:cNvPr id="11" name="Elbow Connector 10"/>
            <p:cNvCxnSpPr>
              <a:stCxn id="2" idx="2"/>
              <a:endCxn id="10" idx="0"/>
            </p:cNvCxnSpPr>
            <p:nvPr/>
          </p:nvCxnSpPr>
          <p:spPr>
            <a:xfrm rot="16200000" flipH="1">
              <a:off x="4336173" y="677837"/>
              <a:ext cx="348516" cy="171283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417153" y="1404156"/>
            <a:ext cx="1872208" cy="1649809"/>
            <a:chOff x="4427984" y="2097561"/>
            <a:chExt cx="1872208" cy="928634"/>
          </a:xfrm>
        </p:grpSpPr>
        <p:sp>
          <p:nvSpPr>
            <p:cNvPr id="13" name="Rectangle 12"/>
            <p:cNvSpPr/>
            <p:nvPr/>
          </p:nvSpPr>
          <p:spPr>
            <a:xfrm>
              <a:off x="4427984" y="2823562"/>
              <a:ext cx="1872208" cy="20263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 smtClean="0">
                  <a:solidFill>
                    <a:schemeClr val="tx1"/>
                  </a:solidFill>
                </a:rPr>
                <a:t>En </a:t>
              </a:r>
              <a:r>
                <a:rPr lang="da-DK" sz="1200" b="1">
                  <a:solidFill>
                    <a:schemeClr val="tx1"/>
                  </a:solidFill>
                </a:rPr>
                <a:t>eller</a:t>
              </a:r>
              <a:r>
                <a:rPr lang="da-DK" sz="1200" b="1" smtClean="0">
                  <a:solidFill>
                    <a:schemeClr val="tx1"/>
                  </a:solidFill>
                </a:rPr>
                <a:t> to stikprøver?</a:t>
              </a:r>
              <a:endParaRPr lang="da-DK" sz="1200" b="1">
                <a:solidFill>
                  <a:schemeClr val="tx1"/>
                </a:solidFill>
              </a:endParaRPr>
            </a:p>
          </p:txBody>
        </p:sp>
        <p:cxnSp>
          <p:nvCxnSpPr>
            <p:cNvPr id="14" name="Elbow Connector 13"/>
            <p:cNvCxnSpPr>
              <a:stCxn id="10" idx="2"/>
              <a:endCxn id="13" idx="0"/>
            </p:cNvCxnSpPr>
            <p:nvPr/>
          </p:nvCxnSpPr>
          <p:spPr>
            <a:xfrm rot="5400000">
              <a:off x="5002164" y="2459485"/>
              <a:ext cx="726001" cy="2153"/>
            </a:xfrm>
            <a:prstGeom prst="bentConnector3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1893" y="2087841"/>
            <a:ext cx="1454308" cy="666356"/>
            <a:chOff x="552265" y="2773692"/>
            <a:chExt cx="1454308" cy="666356"/>
          </a:xfrm>
        </p:grpSpPr>
        <p:sp>
          <p:nvSpPr>
            <p:cNvPr id="16" name="Rounded Rectangle 15"/>
            <p:cNvSpPr/>
            <p:nvPr/>
          </p:nvSpPr>
          <p:spPr>
            <a:xfrm>
              <a:off x="552265" y="3080048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Ja</a:t>
              </a:r>
            </a:p>
          </p:txBody>
        </p:sp>
        <p:cxnSp>
          <p:nvCxnSpPr>
            <p:cNvPr id="17" name="Elbow Connector 16"/>
            <p:cNvCxnSpPr>
              <a:stCxn id="4" idx="2"/>
              <a:endCxn id="16" idx="0"/>
            </p:cNvCxnSpPr>
            <p:nvPr/>
          </p:nvCxnSpPr>
          <p:spPr>
            <a:xfrm rot="5400000">
              <a:off x="1300304" y="2373779"/>
              <a:ext cx="306356" cy="1106182"/>
            </a:xfrm>
            <a:prstGeom prst="bentConnector3">
              <a:avLst>
                <a:gd name="adj1" fmla="val 37563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086201" y="2087841"/>
            <a:ext cx="1178423" cy="663276"/>
            <a:chOff x="2233385" y="2339948"/>
            <a:chExt cx="1178423" cy="663276"/>
          </a:xfrm>
        </p:grpSpPr>
        <p:sp>
          <p:nvSpPr>
            <p:cNvPr id="19" name="Rounded Rectangle 18"/>
            <p:cNvSpPr/>
            <p:nvPr/>
          </p:nvSpPr>
          <p:spPr>
            <a:xfrm>
              <a:off x="2715557" y="2643224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Nej</a:t>
              </a:r>
            </a:p>
          </p:txBody>
        </p:sp>
        <p:cxnSp>
          <p:nvCxnSpPr>
            <p:cNvPr id="20" name="Elbow Connector 19"/>
            <p:cNvCxnSpPr>
              <a:stCxn id="4" idx="2"/>
              <a:endCxn id="19" idx="0"/>
            </p:cNvCxnSpPr>
            <p:nvPr/>
          </p:nvCxnSpPr>
          <p:spPr>
            <a:xfrm rot="16200000" flipH="1">
              <a:off x="2496896" y="2076437"/>
              <a:ext cx="303276" cy="830298"/>
            </a:xfrm>
            <a:prstGeom prst="bentConnector3">
              <a:avLst>
                <a:gd name="adj1" fmla="val 37437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916499" y="2693967"/>
            <a:ext cx="2601990" cy="360000"/>
            <a:chOff x="2916499" y="2751117"/>
            <a:chExt cx="2601990" cy="360000"/>
          </a:xfrm>
        </p:grpSpPr>
        <p:sp>
          <p:nvSpPr>
            <p:cNvPr id="22" name="Rectangle 21"/>
            <p:cNvSpPr/>
            <p:nvPr/>
          </p:nvSpPr>
          <p:spPr>
            <a:xfrm>
              <a:off x="3646281" y="2751117"/>
              <a:ext cx="1872208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En eller to stikprøver?</a:t>
              </a:r>
            </a:p>
          </p:txBody>
        </p:sp>
        <p:cxnSp>
          <p:nvCxnSpPr>
            <p:cNvPr id="23" name="Elbow Connector 22"/>
            <p:cNvCxnSpPr>
              <a:stCxn id="19" idx="2"/>
              <a:endCxn id="22" idx="1"/>
            </p:cNvCxnSpPr>
            <p:nvPr/>
          </p:nvCxnSpPr>
          <p:spPr>
            <a:xfrm rot="16200000" flipH="1">
              <a:off x="3219965" y="2504801"/>
              <a:ext cx="122850" cy="729782"/>
            </a:xfrm>
            <a:prstGeom prst="bentConnector2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/>
          <p:cNvGrpSpPr/>
          <p:nvPr/>
        </p:nvGrpSpPr>
        <p:grpSpPr>
          <a:xfrm>
            <a:off x="1589991" y="3053966"/>
            <a:ext cx="2992395" cy="641072"/>
            <a:chOff x="1589991" y="3053966"/>
            <a:chExt cx="2992395" cy="641072"/>
          </a:xfrm>
        </p:grpSpPr>
        <p:sp>
          <p:nvSpPr>
            <p:cNvPr id="25" name="Rounded Rectangle 24"/>
            <p:cNvSpPr/>
            <p:nvPr/>
          </p:nvSpPr>
          <p:spPr>
            <a:xfrm>
              <a:off x="1589991" y="3335038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En</a:t>
              </a:r>
            </a:p>
          </p:txBody>
        </p:sp>
        <p:cxnSp>
          <p:nvCxnSpPr>
            <p:cNvPr id="26" name="Elbow Connector 25"/>
            <p:cNvCxnSpPr>
              <a:stCxn id="22" idx="2"/>
              <a:endCxn id="25" idx="0"/>
            </p:cNvCxnSpPr>
            <p:nvPr/>
          </p:nvCxnSpPr>
          <p:spPr>
            <a:xfrm rot="5400000">
              <a:off x="3119716" y="1872368"/>
              <a:ext cx="281071" cy="2644268"/>
            </a:xfrm>
            <a:prstGeom prst="bentConnector3">
              <a:avLst>
                <a:gd name="adj1" fmla="val 33055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582385" y="3053967"/>
            <a:ext cx="831865" cy="641130"/>
            <a:chOff x="2635126" y="3581349"/>
            <a:chExt cx="831865" cy="641130"/>
          </a:xfrm>
        </p:grpSpPr>
        <p:sp>
          <p:nvSpPr>
            <p:cNvPr id="28" name="Rounded Rectangle 27"/>
            <p:cNvSpPr/>
            <p:nvPr/>
          </p:nvSpPr>
          <p:spPr>
            <a:xfrm>
              <a:off x="2770740" y="3862479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To</a:t>
              </a:r>
            </a:p>
          </p:txBody>
        </p:sp>
        <p:cxnSp>
          <p:nvCxnSpPr>
            <p:cNvPr id="29" name="Elbow Connector 28"/>
            <p:cNvCxnSpPr>
              <a:stCxn id="22" idx="2"/>
              <a:endCxn id="28" idx="0"/>
            </p:cNvCxnSpPr>
            <p:nvPr/>
          </p:nvCxnSpPr>
          <p:spPr>
            <a:xfrm rot="16200000" flipH="1">
              <a:off x="2736431" y="3480044"/>
              <a:ext cx="281130" cy="483740"/>
            </a:xfrm>
            <a:prstGeom prst="bentConnector3">
              <a:avLst>
                <a:gd name="adj1" fmla="val 33059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/>
          <p:cNvGrpSpPr/>
          <p:nvPr/>
        </p:nvGrpSpPr>
        <p:grpSpPr>
          <a:xfrm>
            <a:off x="4086041" y="4847284"/>
            <a:ext cx="2458846" cy="605726"/>
            <a:chOff x="4086041" y="4847284"/>
            <a:chExt cx="2458846" cy="605726"/>
          </a:xfrm>
        </p:grpSpPr>
        <p:sp>
          <p:nvSpPr>
            <p:cNvPr id="31" name="Rectangle 30"/>
            <p:cNvSpPr/>
            <p:nvPr/>
          </p:nvSpPr>
          <p:spPr>
            <a:xfrm>
              <a:off x="4086041" y="5093010"/>
              <a:ext cx="2458846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 smtClean="0">
                  <a:solidFill>
                    <a:schemeClr val="tx1"/>
                  </a:solidFill>
                </a:rPr>
                <a:t>Er stikprøverne parvis uafhængige?</a:t>
              </a:r>
              <a:endParaRPr lang="da-DK" sz="1200" b="1">
                <a:solidFill>
                  <a:schemeClr val="tx1"/>
                </a:solidFill>
              </a:endParaRPr>
            </a:p>
          </p:txBody>
        </p:sp>
        <p:cxnSp>
          <p:nvCxnSpPr>
            <p:cNvPr id="32" name="Elbow Connector 31"/>
            <p:cNvCxnSpPr>
              <a:stCxn id="116" idx="2"/>
              <a:endCxn id="31" idx="0"/>
            </p:cNvCxnSpPr>
            <p:nvPr/>
          </p:nvCxnSpPr>
          <p:spPr>
            <a:xfrm rot="5400000">
              <a:off x="5318304" y="4844444"/>
              <a:ext cx="245726" cy="251406"/>
            </a:xfrm>
            <a:prstGeom prst="bentConnector3">
              <a:avLst>
                <a:gd name="adj1" fmla="val 34495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76936" y="5453010"/>
            <a:ext cx="1138528" cy="641960"/>
            <a:chOff x="2195736" y="5418569"/>
            <a:chExt cx="1138528" cy="641960"/>
          </a:xfrm>
        </p:grpSpPr>
        <p:sp>
          <p:nvSpPr>
            <p:cNvPr id="34" name="Rounded Rectangle 33"/>
            <p:cNvSpPr/>
            <p:nvPr/>
          </p:nvSpPr>
          <p:spPr>
            <a:xfrm>
              <a:off x="2195736" y="5700529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Ja</a:t>
              </a:r>
            </a:p>
          </p:txBody>
        </p:sp>
        <p:cxnSp>
          <p:nvCxnSpPr>
            <p:cNvPr id="35" name="Elbow Connector 34"/>
            <p:cNvCxnSpPr>
              <a:stCxn id="31" idx="2"/>
              <a:endCxn id="34" idx="0"/>
            </p:cNvCxnSpPr>
            <p:nvPr/>
          </p:nvCxnSpPr>
          <p:spPr>
            <a:xfrm rot="5400000">
              <a:off x="2798083" y="5164348"/>
              <a:ext cx="281960" cy="790402"/>
            </a:xfrm>
            <a:prstGeom prst="bentConnector3">
              <a:avLst>
                <a:gd name="adj1" fmla="val 29731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315464" y="5453010"/>
            <a:ext cx="979233" cy="640930"/>
            <a:chOff x="3304735" y="5423036"/>
            <a:chExt cx="979233" cy="640930"/>
          </a:xfrm>
        </p:grpSpPr>
        <p:sp>
          <p:nvSpPr>
            <p:cNvPr id="37" name="Rounded Rectangle 36"/>
            <p:cNvSpPr/>
            <p:nvPr/>
          </p:nvSpPr>
          <p:spPr>
            <a:xfrm>
              <a:off x="3587717" y="5703966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Nej</a:t>
              </a:r>
            </a:p>
          </p:txBody>
        </p:sp>
        <p:cxnSp>
          <p:nvCxnSpPr>
            <p:cNvPr id="38" name="Elbow Connector 37"/>
            <p:cNvCxnSpPr>
              <a:stCxn id="31" idx="2"/>
              <a:endCxn id="37" idx="0"/>
            </p:cNvCxnSpPr>
            <p:nvPr/>
          </p:nvCxnSpPr>
          <p:spPr>
            <a:xfrm rot="16200000" flipH="1">
              <a:off x="3479824" y="5247947"/>
              <a:ext cx="280930" cy="631108"/>
            </a:xfrm>
            <a:prstGeom prst="bentConnector3">
              <a:avLst>
                <a:gd name="adj1" fmla="val 29657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417153" y="3053964"/>
            <a:ext cx="936105" cy="879092"/>
            <a:chOff x="4427984" y="3053964"/>
            <a:chExt cx="936105" cy="879092"/>
          </a:xfrm>
        </p:grpSpPr>
        <p:sp>
          <p:nvSpPr>
            <p:cNvPr id="40" name="Rounded Rectangle 39"/>
            <p:cNvSpPr/>
            <p:nvPr/>
          </p:nvSpPr>
          <p:spPr>
            <a:xfrm>
              <a:off x="4427984" y="3573056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En</a:t>
              </a:r>
            </a:p>
          </p:txBody>
        </p:sp>
        <p:cxnSp>
          <p:nvCxnSpPr>
            <p:cNvPr id="41" name="Elbow Connector 40"/>
            <p:cNvCxnSpPr>
              <a:stCxn id="13" idx="2"/>
              <a:endCxn id="40" idx="0"/>
            </p:cNvCxnSpPr>
            <p:nvPr/>
          </p:nvCxnSpPr>
          <p:spPr>
            <a:xfrm rot="5400000">
              <a:off x="4810554" y="3019521"/>
              <a:ext cx="519091" cy="587978"/>
            </a:xfrm>
            <a:prstGeom prst="bentConnector3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8353257" y="3053964"/>
            <a:ext cx="923486" cy="879092"/>
            <a:chOff x="5364088" y="3053964"/>
            <a:chExt cx="923486" cy="879092"/>
          </a:xfrm>
        </p:grpSpPr>
        <p:sp>
          <p:nvSpPr>
            <p:cNvPr id="43" name="Rounded Rectangle 42"/>
            <p:cNvSpPr/>
            <p:nvPr/>
          </p:nvSpPr>
          <p:spPr>
            <a:xfrm>
              <a:off x="5591323" y="3573056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To</a:t>
              </a:r>
            </a:p>
          </p:txBody>
        </p:sp>
        <p:cxnSp>
          <p:nvCxnSpPr>
            <p:cNvPr id="44" name="Elbow Connector 43"/>
            <p:cNvCxnSpPr>
              <a:stCxn id="13" idx="2"/>
              <a:endCxn id="43" idx="0"/>
            </p:cNvCxnSpPr>
            <p:nvPr/>
          </p:nvCxnSpPr>
          <p:spPr>
            <a:xfrm rot="16200000" flipH="1">
              <a:off x="5392223" y="3025829"/>
              <a:ext cx="519091" cy="575361"/>
            </a:xfrm>
            <a:prstGeom prst="bentConnector3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339084" y="6094970"/>
            <a:ext cx="371954" cy="658312"/>
            <a:chOff x="2357884" y="6094970"/>
            <a:chExt cx="371954" cy="658312"/>
          </a:xfrm>
        </p:grpSpPr>
        <p:sp>
          <p:nvSpPr>
            <p:cNvPr id="46" name="Oval 45"/>
            <p:cNvSpPr/>
            <p:nvPr/>
          </p:nvSpPr>
          <p:spPr>
            <a:xfrm>
              <a:off x="2357884" y="6381328"/>
              <a:ext cx="371954" cy="37195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400" b="1">
                  <a:solidFill>
                    <a:schemeClr val="bg1"/>
                  </a:solidFill>
                </a:rPr>
                <a:t>4</a:t>
              </a:r>
              <a:endParaRPr lang="da-DK" sz="1400" b="1">
                <a:solidFill>
                  <a:schemeClr val="bg1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34" idx="2"/>
              <a:endCxn id="46" idx="0"/>
            </p:cNvCxnSpPr>
            <p:nvPr/>
          </p:nvCxnSpPr>
          <p:spPr>
            <a:xfrm flipH="1">
              <a:off x="2543861" y="6094970"/>
              <a:ext cx="1" cy="28635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759640" y="6093940"/>
            <a:ext cx="371954" cy="659342"/>
            <a:chOff x="3749865" y="6093940"/>
            <a:chExt cx="371954" cy="659342"/>
          </a:xfrm>
        </p:grpSpPr>
        <p:sp>
          <p:nvSpPr>
            <p:cNvPr id="49" name="Oval 48"/>
            <p:cNvSpPr/>
            <p:nvPr/>
          </p:nvSpPr>
          <p:spPr>
            <a:xfrm>
              <a:off x="3749865" y="6381328"/>
              <a:ext cx="371954" cy="37195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400" b="1" smtClean="0">
                  <a:solidFill>
                    <a:schemeClr val="bg1"/>
                  </a:solidFill>
                </a:rPr>
                <a:t>5</a:t>
              </a:r>
              <a:endParaRPr lang="da-DK" sz="1400" b="1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Arrow Connector 49"/>
            <p:cNvCxnSpPr>
              <a:stCxn id="37" idx="2"/>
              <a:endCxn id="49" idx="0"/>
            </p:cNvCxnSpPr>
            <p:nvPr/>
          </p:nvCxnSpPr>
          <p:spPr>
            <a:xfrm flipH="1">
              <a:off x="3935842" y="6093940"/>
              <a:ext cx="955" cy="28738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752893" y="3695038"/>
            <a:ext cx="371954" cy="3058244"/>
            <a:chOff x="1630362" y="3695038"/>
            <a:chExt cx="371954" cy="3058244"/>
          </a:xfrm>
        </p:grpSpPr>
        <p:sp>
          <p:nvSpPr>
            <p:cNvPr id="52" name="Oval 51"/>
            <p:cNvSpPr/>
            <p:nvPr/>
          </p:nvSpPr>
          <p:spPr>
            <a:xfrm>
              <a:off x="1630362" y="6381328"/>
              <a:ext cx="371954" cy="37195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400" b="1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53" name="Straight Arrow Connector 52"/>
            <p:cNvCxnSpPr>
              <a:stCxn id="25" idx="2"/>
              <a:endCxn id="52" idx="0"/>
            </p:cNvCxnSpPr>
            <p:nvPr/>
          </p:nvCxnSpPr>
          <p:spPr>
            <a:xfrm flipH="1">
              <a:off x="1816339" y="3695038"/>
              <a:ext cx="8772" cy="268629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78542" y="2754197"/>
            <a:ext cx="371954" cy="3999085"/>
            <a:chOff x="797537" y="3213829"/>
            <a:chExt cx="371954" cy="3495681"/>
          </a:xfrm>
        </p:grpSpPr>
        <p:sp>
          <p:nvSpPr>
            <p:cNvPr id="55" name="Oval 54"/>
            <p:cNvSpPr/>
            <p:nvPr/>
          </p:nvSpPr>
          <p:spPr>
            <a:xfrm>
              <a:off x="797537" y="6381328"/>
              <a:ext cx="371954" cy="328182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400" b="1" smtClean="0">
                  <a:solidFill>
                    <a:schemeClr val="bg1"/>
                  </a:solidFill>
                </a:rPr>
                <a:t>1</a:t>
              </a:r>
              <a:endParaRPr lang="da-DK" sz="1400" b="1">
                <a:solidFill>
                  <a:schemeClr val="bg1"/>
                </a:solidFill>
              </a:endParaRPr>
            </a:p>
          </p:txBody>
        </p:sp>
        <p:cxnSp>
          <p:nvCxnSpPr>
            <p:cNvPr id="56" name="Straight Arrow Connector 55"/>
            <p:cNvCxnSpPr>
              <a:stCxn id="16" idx="2"/>
              <a:endCxn id="55" idx="0"/>
            </p:cNvCxnSpPr>
            <p:nvPr/>
          </p:nvCxnSpPr>
          <p:spPr>
            <a:xfrm flipH="1">
              <a:off x="983514" y="3213829"/>
              <a:ext cx="15500" cy="316749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9843562" y="1407695"/>
            <a:ext cx="371954" cy="5345587"/>
            <a:chOff x="6816293" y="1407695"/>
            <a:chExt cx="371954" cy="5345587"/>
          </a:xfrm>
        </p:grpSpPr>
        <p:sp>
          <p:nvSpPr>
            <p:cNvPr id="58" name="Oval 57"/>
            <p:cNvSpPr/>
            <p:nvPr/>
          </p:nvSpPr>
          <p:spPr>
            <a:xfrm>
              <a:off x="6816293" y="6381328"/>
              <a:ext cx="371954" cy="37195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400" b="1" smtClean="0">
                  <a:solidFill>
                    <a:schemeClr val="bg1"/>
                  </a:solidFill>
                </a:rPr>
                <a:t>8</a:t>
              </a:r>
              <a:endParaRPr lang="da-DK" sz="1400" b="1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Arrow Connector 58"/>
            <p:cNvCxnSpPr>
              <a:stCxn id="70" idx="2"/>
              <a:endCxn id="58" idx="0"/>
            </p:cNvCxnSpPr>
            <p:nvPr/>
          </p:nvCxnSpPr>
          <p:spPr>
            <a:xfrm>
              <a:off x="6975777" y="1407695"/>
              <a:ext cx="26493" cy="497363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7579301" y="3933056"/>
            <a:ext cx="371954" cy="2820226"/>
            <a:chOff x="4590132" y="3933056"/>
            <a:chExt cx="371954" cy="2820226"/>
          </a:xfrm>
        </p:grpSpPr>
        <p:sp>
          <p:nvSpPr>
            <p:cNvPr id="61" name="Oval 60"/>
            <p:cNvSpPr/>
            <p:nvPr/>
          </p:nvSpPr>
          <p:spPr>
            <a:xfrm>
              <a:off x="4590132" y="6381328"/>
              <a:ext cx="371954" cy="37195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400" b="1" smtClean="0">
                  <a:solidFill>
                    <a:schemeClr val="bg1"/>
                  </a:solidFill>
                </a:rPr>
                <a:t>6</a:t>
              </a:r>
              <a:endParaRPr lang="da-DK" sz="1400" b="1">
                <a:solidFill>
                  <a:schemeClr val="bg1"/>
                </a:solidFill>
              </a:endParaRPr>
            </a:p>
          </p:txBody>
        </p:sp>
        <p:cxnSp>
          <p:nvCxnSpPr>
            <p:cNvPr id="62" name="Straight Arrow Connector 61"/>
            <p:cNvCxnSpPr>
              <a:stCxn id="40" idx="2"/>
              <a:endCxn id="61" idx="0"/>
            </p:cNvCxnSpPr>
            <p:nvPr/>
          </p:nvCxnSpPr>
          <p:spPr>
            <a:xfrm flipH="1">
              <a:off x="4776109" y="3933056"/>
              <a:ext cx="1" cy="2448272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8742640" y="3933056"/>
            <a:ext cx="371954" cy="2820226"/>
            <a:chOff x="5753471" y="3933056"/>
            <a:chExt cx="371954" cy="2820226"/>
          </a:xfrm>
        </p:grpSpPr>
        <p:sp>
          <p:nvSpPr>
            <p:cNvPr id="64" name="Oval 63"/>
            <p:cNvSpPr/>
            <p:nvPr/>
          </p:nvSpPr>
          <p:spPr>
            <a:xfrm>
              <a:off x="5753471" y="6381328"/>
              <a:ext cx="371954" cy="37195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400" b="1" smtClean="0">
                  <a:solidFill>
                    <a:schemeClr val="bg1"/>
                  </a:solidFill>
                </a:rPr>
                <a:t>7</a:t>
              </a:r>
              <a:endParaRPr lang="da-DK" sz="1400" b="1">
                <a:solidFill>
                  <a:schemeClr val="bg1"/>
                </a:solidFill>
              </a:endParaRPr>
            </a:p>
          </p:txBody>
        </p:sp>
        <p:cxnSp>
          <p:nvCxnSpPr>
            <p:cNvPr id="65" name="Straight Arrow Connector 64"/>
            <p:cNvCxnSpPr>
              <a:stCxn id="43" idx="2"/>
              <a:endCxn id="64" idx="0"/>
            </p:cNvCxnSpPr>
            <p:nvPr/>
          </p:nvCxnSpPr>
          <p:spPr>
            <a:xfrm flipH="1">
              <a:off x="5939448" y="3933056"/>
              <a:ext cx="1" cy="2448272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1094615" y="1406299"/>
            <a:ext cx="371954" cy="5346983"/>
            <a:chOff x="8105446" y="1406299"/>
            <a:chExt cx="371954" cy="5346983"/>
          </a:xfrm>
        </p:grpSpPr>
        <p:sp>
          <p:nvSpPr>
            <p:cNvPr id="67" name="Oval 66"/>
            <p:cNvSpPr/>
            <p:nvPr/>
          </p:nvSpPr>
          <p:spPr>
            <a:xfrm>
              <a:off x="8105446" y="6381328"/>
              <a:ext cx="371954" cy="37195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400" b="1" smtClean="0">
                  <a:solidFill>
                    <a:schemeClr val="bg1"/>
                  </a:solidFill>
                </a:rPr>
                <a:t>9</a:t>
              </a:r>
              <a:endParaRPr lang="da-DK" sz="1400" b="1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Arrow Connector 67"/>
            <p:cNvCxnSpPr>
              <a:stCxn id="73" idx="2"/>
              <a:endCxn id="67" idx="0"/>
            </p:cNvCxnSpPr>
            <p:nvPr/>
          </p:nvCxnSpPr>
          <p:spPr>
            <a:xfrm flipH="1">
              <a:off x="8291423" y="1406299"/>
              <a:ext cx="8448" cy="497502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6642573" y="695639"/>
            <a:ext cx="3972477" cy="712056"/>
            <a:chOff x="3720079" y="695639"/>
            <a:chExt cx="3972477" cy="712056"/>
          </a:xfrm>
        </p:grpSpPr>
        <p:sp>
          <p:nvSpPr>
            <p:cNvPr id="70" name="Rounded Rectangle 69"/>
            <p:cNvSpPr/>
            <p:nvPr/>
          </p:nvSpPr>
          <p:spPr>
            <a:xfrm>
              <a:off x="6468548" y="1047695"/>
              <a:ext cx="1224008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 smtClean="0">
                  <a:solidFill>
                    <a:schemeClr val="tx1"/>
                  </a:solidFill>
                </a:rPr>
                <a:t> Uafhængighed</a:t>
              </a:r>
            </a:p>
          </p:txBody>
        </p:sp>
        <p:cxnSp>
          <p:nvCxnSpPr>
            <p:cNvPr id="71" name="Elbow Connector 70"/>
            <p:cNvCxnSpPr>
              <a:stCxn id="2" idx="2"/>
              <a:endCxn id="70" idx="0"/>
            </p:cNvCxnSpPr>
            <p:nvPr/>
          </p:nvCxnSpPr>
          <p:spPr>
            <a:xfrm rot="16200000" flipH="1">
              <a:off x="5224288" y="-808570"/>
              <a:ext cx="352055" cy="336047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6642573" y="695639"/>
            <a:ext cx="5165611" cy="710660"/>
            <a:chOff x="3726869" y="1357854"/>
            <a:chExt cx="5165611" cy="710660"/>
          </a:xfrm>
        </p:grpSpPr>
        <p:sp>
          <p:nvSpPr>
            <p:cNvPr id="73" name="Rounded Rectangle 72"/>
            <p:cNvSpPr/>
            <p:nvPr/>
          </p:nvSpPr>
          <p:spPr>
            <a:xfrm>
              <a:off x="7854192" y="1708514"/>
              <a:ext cx="1038288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 smtClean="0">
                  <a:solidFill>
                    <a:schemeClr val="tx1"/>
                  </a:solidFill>
                </a:rPr>
                <a:t>Fordeling</a:t>
              </a:r>
              <a:endParaRPr lang="da-DK" sz="1200" b="1">
                <a:solidFill>
                  <a:schemeClr val="tx1"/>
                </a:solidFill>
              </a:endParaRPr>
            </a:p>
          </p:txBody>
        </p:sp>
        <p:cxnSp>
          <p:nvCxnSpPr>
            <p:cNvPr id="74" name="Elbow Connector 73"/>
            <p:cNvCxnSpPr>
              <a:stCxn id="2" idx="2"/>
              <a:endCxn id="73" idx="0"/>
            </p:cNvCxnSpPr>
            <p:nvPr/>
          </p:nvCxnSpPr>
          <p:spPr>
            <a:xfrm rot="16200000" flipH="1">
              <a:off x="5874773" y="-790050"/>
              <a:ext cx="350659" cy="464646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itle 1"/>
          <p:cNvSpPr txBox="1"/>
          <p:nvPr/>
        </p:nvSpPr>
        <p:spPr>
          <a:xfrm>
            <a:off x="158347" y="119183"/>
            <a:ext cx="4552691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da-DK" sz="2800" b="1" i="0" u="none" strike="noStrike" kern="1200" cap="none" spc="0" normalizeH="0" baseline="0" noProof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Oversigt over hypotesetests</a:t>
            </a:r>
            <a:endParaRPr kumimoji="0" lang="da-DK" sz="2800" b="1" i="0" u="none" strike="noStrike" kern="1200" cap="none" spc="0" normalizeH="0" baseline="0" noProof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3840461" y="3695096"/>
            <a:ext cx="2447196" cy="522834"/>
            <a:chOff x="2233836" y="4474675"/>
            <a:chExt cx="2447196" cy="52283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10" name="Rectangle 109"/>
            <p:cNvSpPr/>
            <p:nvPr/>
          </p:nvSpPr>
          <p:spPr>
            <a:xfrm>
              <a:off x="2233836" y="4637509"/>
              <a:ext cx="2447196" cy="360000"/>
            </a:xfrm>
            <a:prstGeom prst="rect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 smtClean="0">
                  <a:solidFill>
                    <a:schemeClr val="tx1"/>
                  </a:solidFill>
                </a:rPr>
                <a:t>Er det store stikprøver (&gt;30) ?</a:t>
              </a:r>
              <a:endParaRPr lang="da-DK" sz="1200" b="1">
                <a:solidFill>
                  <a:schemeClr val="tx1"/>
                </a:solidFill>
              </a:endParaRPr>
            </a:p>
          </p:txBody>
        </p:sp>
        <p:cxnSp>
          <p:nvCxnSpPr>
            <p:cNvPr id="111" name="Elbow Connector 110"/>
            <p:cNvCxnSpPr>
              <a:stCxn id="28" idx="2"/>
              <a:endCxn id="110" idx="0"/>
            </p:cNvCxnSpPr>
            <p:nvPr/>
          </p:nvCxnSpPr>
          <p:spPr>
            <a:xfrm rot="5400000">
              <a:off x="3377051" y="4555059"/>
              <a:ext cx="162833" cy="2066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/>
          <p:cNvGrpSpPr/>
          <p:nvPr/>
        </p:nvGrpSpPr>
        <p:grpSpPr>
          <a:xfrm>
            <a:off x="2556212" y="4217931"/>
            <a:ext cx="2507847" cy="627501"/>
            <a:chOff x="2556212" y="4217931"/>
            <a:chExt cx="2507847" cy="627501"/>
          </a:xfrm>
        </p:grpSpPr>
        <p:sp>
          <p:nvSpPr>
            <p:cNvPr id="113" name="Rounded Rectangle 112"/>
            <p:cNvSpPr/>
            <p:nvPr/>
          </p:nvSpPr>
          <p:spPr>
            <a:xfrm>
              <a:off x="2556212" y="4485432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Ja</a:t>
              </a:r>
            </a:p>
          </p:txBody>
        </p:sp>
        <p:cxnSp>
          <p:nvCxnSpPr>
            <p:cNvPr id="114" name="Elbow Connector 113"/>
            <p:cNvCxnSpPr>
              <a:stCxn id="110" idx="2"/>
              <a:endCxn id="113" idx="0"/>
            </p:cNvCxnSpPr>
            <p:nvPr/>
          </p:nvCxnSpPr>
          <p:spPr>
            <a:xfrm rot="5400000">
              <a:off x="3850448" y="3271821"/>
              <a:ext cx="267502" cy="2159721"/>
            </a:xfrm>
            <a:prstGeom prst="bentConnector3">
              <a:avLst>
                <a:gd name="adj1" fmla="val 28636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5064058" y="4217930"/>
            <a:ext cx="850937" cy="629354"/>
            <a:chOff x="3433031" y="5539387"/>
            <a:chExt cx="850937" cy="629354"/>
          </a:xfrm>
        </p:grpSpPr>
        <p:sp>
          <p:nvSpPr>
            <p:cNvPr id="116" name="Rounded Rectangle 115"/>
            <p:cNvSpPr/>
            <p:nvPr/>
          </p:nvSpPr>
          <p:spPr>
            <a:xfrm>
              <a:off x="3587717" y="5808741"/>
              <a:ext cx="696251" cy="360000"/>
            </a:xfrm>
            <a:prstGeom prst="roundRect">
              <a:avLst>
                <a:gd name="adj" fmla="val 32344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200" b="1">
                  <a:solidFill>
                    <a:schemeClr val="tx1"/>
                  </a:solidFill>
                </a:rPr>
                <a:t>Nej</a:t>
              </a:r>
            </a:p>
          </p:txBody>
        </p:sp>
        <p:cxnSp>
          <p:nvCxnSpPr>
            <p:cNvPr id="117" name="Elbow Connector 116"/>
            <p:cNvCxnSpPr>
              <a:stCxn id="110" idx="2"/>
              <a:endCxn id="116" idx="0"/>
            </p:cNvCxnSpPr>
            <p:nvPr/>
          </p:nvCxnSpPr>
          <p:spPr>
            <a:xfrm rot="16200000" flipH="1">
              <a:off x="3549760" y="5422658"/>
              <a:ext cx="269354" cy="502811"/>
            </a:xfrm>
            <a:prstGeom prst="bentConnector3">
              <a:avLst>
                <a:gd name="adj1" fmla="val 28783"/>
              </a:avLst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2717178" y="4845432"/>
            <a:ext cx="371954" cy="1907850"/>
            <a:chOff x="1582737" y="4725104"/>
            <a:chExt cx="371954" cy="2028178"/>
          </a:xfrm>
        </p:grpSpPr>
        <p:sp>
          <p:nvSpPr>
            <p:cNvPr id="134" name="Oval 133"/>
            <p:cNvSpPr/>
            <p:nvPr/>
          </p:nvSpPr>
          <p:spPr>
            <a:xfrm>
              <a:off x="1582737" y="6381328"/>
              <a:ext cx="371954" cy="37195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r>
                <a:rPr lang="da-DK" sz="1400" b="1">
                  <a:solidFill>
                    <a:schemeClr val="bg1"/>
                  </a:solidFill>
                </a:rPr>
                <a:t>3</a:t>
              </a:r>
              <a:endParaRPr lang="da-DK" sz="1400" b="1">
                <a:solidFill>
                  <a:schemeClr val="bg1"/>
                </a:solidFill>
              </a:endParaRPr>
            </a:p>
          </p:txBody>
        </p:sp>
        <p:cxnSp>
          <p:nvCxnSpPr>
            <p:cNvPr id="135" name="Straight Arrow Connector 134"/>
            <p:cNvCxnSpPr>
              <a:stCxn id="113" idx="2"/>
              <a:endCxn id="134" idx="0"/>
            </p:cNvCxnSpPr>
            <p:nvPr/>
          </p:nvCxnSpPr>
          <p:spPr>
            <a:xfrm flipH="1">
              <a:off x="1768714" y="4725104"/>
              <a:ext cx="10708" cy="165622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864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392113"/>
            <a:ext cx="5784332" cy="62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93906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Mindste kvadraters metode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da-DK" smtClean="0"/>
                  <a:t>De optimale værdier af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opfylder, at 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box>
                        <m:boxPr>
                          <m:noBreak m:val="off"/>
                          <m:ctrlPr>
                            <a:rPr lang="da-DK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a-DK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a-DK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e>
                      </m:d>
                      <m:r>
                        <a:rPr lang="da-DK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 b="0" smtClean="0">
                    <a:solidFill>
                      <a:schemeClr val="tx1"/>
                    </a:solidFill>
                  </a:rPr>
                  <a:t> </a:t>
                </a:r>
                <a:br>
                  <a:rPr lang="da-DK" b="0" smtClean="0">
                    <a:solidFill>
                      <a:schemeClr val="tx1"/>
                    </a:solidFill>
                  </a:rPr>
                </a:br>
                <a:r>
                  <a:rPr lang="da-DK" b="0" smtClean="0">
                    <a:solidFill>
                      <a:schemeClr val="tx1"/>
                    </a:solidFill>
                  </a:rPr>
                  <a:t> 	</a:t>
                </a:r>
                <a14:m>
                  <m:oMathPara>
                    <m:oMathParaPr>
                      <m:jc/>
                    </m:oMathParaPr>
                    <m:oMath>
                      <m:box>
                        <m:boxPr>
                          <m:noBreak m:val="off"/>
                          <m:ctrlPr>
                            <a:rPr lang="da-DK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a-DK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a-DK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e>
                      </m:d>
                      <m:r>
                        <a:rPr lang="da-DK" i="1">
                          <a:solidFill>
                            <a:schemeClr val="tx1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 smtClean="0"/>
                  <a:t> </a:t>
                </a: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da-DK" smtClean="0"/>
                  <a:t>Det svarer til: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sepChr m:val="|"/>
                                      <m:endChr m:val="]"/>
                                      <m:grow m:val="on"/>
                                      <m:shp m:val="centered"/>
                                      <m:ctrlPr>
                                        <a:rPr lang="da-DK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sepChr m:val="|"/>
                                      <m:endChr m:val="]"/>
                                      <m:grow m:val="on"/>
                                      <m:shp m:val="centered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 smtClean="0"/>
                  <a:t> </a:t>
                </a: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da-DK" smtClean="0"/>
                  <a:t>Den partielle differentiering giver disse to ligninger: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mtClean="0"/>
                  <a:t> </a:t>
                </a:r>
                <a:endParaRPr lang="da-DK"/>
              </a:p>
              <a:p>
                <a:pPr marL="0" indent="0">
                  <a:buNone/>
                </a:pP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2419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Mindste kvadraters metode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da-DK"/>
                  <a:t>To ligninger med to ubekendte 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/>
                  <a:t>):</a:t>
                </a:r>
                <a:br>
                  <a:rPr lang="da-DK"/>
                </a:br>
                <a:r>
                  <a:rPr lang="da-DK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US"/>
                </a:b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/>
                  <a:t> </a:t>
                </a:r>
              </a:p>
              <a:p>
                <a:pPr>
                  <a:lnSpc>
                    <a:spcPct val="13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da-DK" smtClean="0"/>
                  <a:t>Disse ligninger kaldes </a:t>
                </a:r>
                <a:r>
                  <a:rPr lang="da-DK" smtClean="0">
                    <a:solidFill>
                      <a:schemeClr val="accent1">
                        <a:lumMod val="75000"/>
                      </a:schemeClr>
                    </a:solidFill>
                  </a:rPr>
                  <a:t>normalligningerne</a:t>
                </a:r>
                <a:r>
                  <a:rPr lang="da-DK" smtClean="0"/>
                  <a:t> (</a:t>
                </a:r>
                <a:r>
                  <a:rPr lang="da-DK" i="1" smtClean="0">
                    <a:solidFill>
                      <a:schemeClr val="accent1">
                        <a:lumMod val="75000"/>
                      </a:schemeClr>
                    </a:solidFill>
                  </a:rPr>
                  <a:t>normal equations</a:t>
                </a:r>
                <a:r>
                  <a:rPr lang="da-DK" smtClean="0"/>
                  <a:t>)</a:t>
                </a:r>
                <a:endParaRPr lang="da-DK"/>
              </a:p>
              <a:p>
                <a:pPr>
                  <a:lnSpc>
                    <a:spcPct val="13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da-DK"/>
                  <a:t>Løsning:</a:t>
                </a:r>
                <a:br>
                  <a:rPr lang="da-DK"/>
                </a:br>
                <a:r>
                  <a:rPr lang="da-DK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r>
                  <a:rPr lang="da-DK"/>
                  <a:t> </a:t>
                </a:r>
                <a:br>
                  <a:rPr lang="da-DK"/>
                </a:br>
                <a:r>
                  <a:rPr lang="da-DK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/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br>
                  <a:rPr lang="da-DK"/>
                </a:b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8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4112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r>
                  <a:rPr lang="en-US" b="0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r>
                  <a:rPr lang="en-US" b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b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07" b="-25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mtClean="0"/>
                  <a:t>Summerne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dukker hyppigt op i formler: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GB" smtClean="0"/>
                  <a:t> </a:t>
                </a:r>
                <a:br>
                  <a:rPr lang="en-GB" smtClean="0"/>
                </a:br>
                <a:r>
                  <a:rPr lang="en-GB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GB" smtClean="0"/>
                  <a:t> </a:t>
                </a: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en-US" smtClean="0"/>
                  <a:t>Beregningsformler til manuelle udregninger: </a:t>
                </a:r>
                <a:br>
                  <a:rPr lang="en-US" smtClean="0"/>
                </a:b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/>
                </a:b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GB"/>
                  <a:t> </a:t>
                </a:r>
                <a:br>
                  <a:rPr lang="en-GB"/>
                </a:br>
                <a:r>
                  <a:rPr lang="en-GB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r>
                  <a:rPr lang="en-GB"/>
                  <a:t> </a:t>
                </a:r>
                <a:r>
                  <a:rPr lang="en-GB" smtClean="0"/>
                  <a:t>(</a:t>
                </a:r>
                <a14:m>
                  <m:oMathPara>
                    <m:oMathParaPr>
                      <m:jc/>
                    </m:oMathParaPr>
                    <m:oMath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GB" smtClean="0"/>
                  <a:t>)(</a:t>
                </a:r>
                <a14:m>
                  <m:oMathPara>
                    <m:oMathParaPr>
                      <m:jc/>
                    </m:oMathParaPr>
                    <m:oMath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r>
                  <a:rPr lang="en-US" smtClean="0"/>
                  <a:t>F.eks. kan man vise, at:</a:t>
                </a:r>
                <a:br>
                  <a:rPr lang="en-US" smtClean="0"/>
                </a:br>
                <a:r>
                  <a:rPr lang="en-US" smtClean="0"/>
                  <a:t> </a:t>
                </a:r>
                <a:r>
                  <a:rPr lang="en-US"/>
                  <a:t>	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SS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a-DK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a-DK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yy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sub>
                              </m:sSub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r>
                  <a:rPr lang="en-GB"/>
                  <a:t> 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11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32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Eks. 11.1, s. 331 (nedkøling af legering)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Vi vil beregne koefficienterne manuelt med mindste kvadraters metode </a:t>
                </a:r>
                <a:br>
                  <a:rPr lang="en-US" sz="2000" smtClean="0"/>
                </a:br>
                <a:r>
                  <a:rPr lang="en-US" sz="2000" smtClean="0"/>
                  <a:t>(for første og eneste gang). Det gør bogen også, men de bruger ikke beregningsformlerne, derfor ser det forskelligt ud: </a:t>
                </a:r>
                <a:br>
                  <a:rPr lang="en-US" sz="2000" smtClean="0"/>
                </a:br>
                <a:br>
                  <a:rPr lang="en-US" sz="2000" smtClean="0"/>
                </a:br>
                <a:br>
                  <a:rPr lang="en-US" sz="2000" smtClean="0"/>
                </a:br>
                <a:br>
                  <a:rPr lang="en-US" sz="2000" smtClean="0"/>
                </a:br>
                <a:br>
                  <a:rPr lang="en-US" sz="2000" smtClean="0"/>
                </a:br>
                <a:br>
                  <a:rPr lang="en-US" sz="2000" smtClean="0"/>
                </a:br>
                <a:br>
                  <a:rPr lang="en-US" sz="2000" smtClean="0"/>
                </a:br>
                <a:br>
                  <a:rPr lang="en-US" sz="2000" smtClean="0"/>
                </a:br>
                <a:endParaRPr lang="en-US" sz="2000" smtClean="0"/>
              </a:p>
              <a:p>
                <a:r>
                  <a:rPr lang="en-US" sz="2000" smtClean="0"/>
                  <a:t>Vi får: </a:t>
                </a:r>
                <a:br>
                  <a:rPr lang="en-US" sz="2000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sz="2000"/>
                        <m:t> 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=1140−</m:t>
                      </m:r>
                      <m:f>
                        <m:fPr>
                          <m:type m:val="ba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∙320=</m:t>
                      </m:r>
                      <m:r>
                        <m:rPr>
                          <m:sty m:val="bi"/>
                        </m:rP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𝟏𝟖𝟎</m:t>
                      </m:r>
                    </m:oMath>
                  </m:oMathPara>
                </a14:m>
                <a:br>
                  <a:rPr lang="en-US" sz="2000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grow m:val="off"/>
                                  <m:subHide m:val="off"/>
                                  <m:supHide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=102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24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bi"/>
                        </m:rP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en-GB" sz="2000" b="1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1" t="-549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276872"/>
            <a:ext cx="5409824" cy="22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4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Eks. 11.1, s. 331 (nedkøling af legering)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smtClean="0"/>
                  <a:t>Linjens hældning: </a:t>
                </a:r>
                <a:br>
                  <a:rPr lang="en-US" sz="2000" smtClean="0"/>
                </a:br>
                <a:r>
                  <a:rPr lang="en-US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r>
                  <a:rPr lang="en-US" sz="2000" smtClean="0"/>
                  <a:t> </a:t>
                </a: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smtClean="0"/>
                  <a:t>Linjens skæring 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z="2000" smtClean="0"/>
                  <a:t>-aksen: </a:t>
                </a:r>
                <a:br>
                  <a:rPr lang="en-US" sz="2000" smtClean="0"/>
                </a:br>
                <a:r>
                  <a:rPr lang="en-US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r>
                  <a:rPr lang="en-US" sz="2000" smtClean="0"/>
                  <a:t> </a:t>
                </a:r>
                <a:br>
                  <a:rPr lang="en-US" sz="2000" smtClean="0"/>
                </a:br>
                <a:r>
                  <a:rPr lang="en-US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320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r>
                  <a:rPr lang="en-US" sz="2000" smtClean="0"/>
                  <a:t> </a:t>
                </a:r>
                <a:br>
                  <a:rPr lang="en-US" sz="2000" smtClean="0"/>
                </a:br>
                <a:r>
                  <a:rPr lang="en-US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=40−6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∙3=22</m:t>
                      </m:r>
                    </m:oMath>
                  </m:oMathPara>
                </a14:m>
                <a:endParaRPr lang="en-US" sz="2000" smtClean="0"/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da-DK" sz="2000"/>
                  <a:t>Regressionslinjens ligning:</a:t>
                </a:r>
                <a:br>
                  <a:rPr lang="da-DK" sz="2000"/>
                </a:br>
                <a:r>
                  <a:rPr lang="da-DK" sz="2000" smtClean="0"/>
                  <a:t>	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=22+6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da-DK" sz="2000"/>
                  <a:t> </a:t>
                </a:r>
                <a:br>
                  <a:rPr lang="en-US" sz="2000" smtClean="0"/>
                </a:br>
                <a:br>
                  <a:rPr lang="en-US" sz="2000" smtClean="0"/>
                </a:br>
                <a:br>
                  <a:rPr lang="en-US" sz="2000" smtClean="0"/>
                </a:br>
                <a:endParaRPr lang="en-GB" sz="2000" b="1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18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8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Eks. 11.1, s. 331 (nedkøling af legering)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3861048"/>
                <a:ext cx="8424936" cy="2880320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smtClean="0"/>
                  <a:t>Alternativt kan vi sætte ind i normalligningerne og løse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 sz="2000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z="2000" smtClean="0"/>
                  <a:t>:</a:t>
                </a:r>
                <a:br>
                  <a:rPr lang="en-US" sz="2000" smtClean="0"/>
                </a:br>
                <a:r>
                  <a:rPr lang="da-DK" sz="2000"/>
                  <a:t> 	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["/>
                          <m:sepChr m:val="|"/>
                          <m:endChr m:val="]"/>
                          <m:grow m:val="on"/>
                          <m:shp m:val="centered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grow m:val="off"/>
                                    <m:subHide m:val="off"/>
                                    <m:supHide m:val="off"/>
                                    <m:ctrlPr>
                                      <a:rPr lang="da-D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grow m:val="off"/>
                                    <m:subHide m:val="off"/>
                                    <m:supHide m:val="off"/>
                                    <m:ctrlPr>
                                      <a:rPr lang="da-D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grow m:val="off"/>
                                    <m:subHide m:val="off"/>
                                    <m:supHide m:val="off"/>
                                    <m:ctrlPr>
                                      <a:rPr lang="da-D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grow m:val="off"/>
                                    <m:subHide m:val="off"/>
                                    <m:supHide m:val="off"/>
                                    <m:ctrlPr>
                                      <a:rPr lang="da-D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grow m:val="off"/>
                                    <m:subHide m:val="off"/>
                                    <m:supHide m:val="off"/>
                                    <m:ctrlPr>
                                      <a:rPr lang="da-D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⇔"/>
                          <m:pos m:val="top"/>
                          <m:vertJc m:val="bot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</m:oMath>
                  </m:oMathPara>
                </a14:m>
                <a:endParaRPr lang="en-US" sz="2000" smtClean="0"/>
              </a:p>
              <a:p>
                <a:pPr marL="0" indent="0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/>
                  <a:t> </a:t>
                </a:r>
                <a:r>
                  <a:rPr lang="en-US" sz="2000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["/>
                          <m:sepChr m:val="|"/>
                          <m:endChr m:val="]"/>
                          <m:grow m:val="on"/>
                          <m:shp m:val="centered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320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102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1140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⇔"/>
                          <m:pos m:val="top"/>
                          <m:vertJc m:val="bot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begChr m:val="["/>
                          <m:sepChr m:val="|"/>
                          <m:endChr m:val="]"/>
                          <m:grow m:val="on"/>
                          <m:shp m:val="centered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r>
                  <a:rPr lang="en-US" sz="2000" smtClean="0"/>
                  <a:t>.</a:t>
                </a:r>
                <a:br>
                  <a:rPr lang="en-US" sz="2000" smtClean="0"/>
                </a:br>
                <a:br>
                  <a:rPr lang="en-US" sz="2000" smtClean="0"/>
                </a:br>
                <a:endParaRPr lang="en-GB" sz="2000" b="1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3861048"/>
                <a:ext cx="8424936" cy="2880320"/>
              </a:xfrm>
              <a:blipFill>
                <a:blip r:embed="rId2"/>
                <a:stretch>
                  <a:fillRect l="-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97" y="1147037"/>
            <a:ext cx="6083129" cy="25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88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Overblik over kurset indtil nu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Organisering og præsentation af data (kap. 1 og 2)</a:t>
            </a:r>
          </a:p>
          <a:p>
            <a:r>
              <a:rPr lang="en-US" smtClean="0"/>
              <a:t>Sandsynligheder til beskrivelse af usikkerhed (kap. 3)</a:t>
            </a:r>
          </a:p>
          <a:p>
            <a:r>
              <a:rPr lang="en-US" smtClean="0"/>
              <a:t>Stokastiske variable og deres fordelinger til at beregne sandsynlighed for udfald (kap. 4 og 5)</a:t>
            </a:r>
          </a:p>
          <a:p>
            <a:r>
              <a:rPr lang="en-US" smtClean="0"/>
              <a:t>Inferens om populationers middelværdi og varians fra stikprøver </a:t>
            </a:r>
            <a:br>
              <a:rPr lang="en-US" smtClean="0"/>
            </a:br>
            <a:r>
              <a:rPr lang="en-US" smtClean="0"/>
              <a:t>(kap. 6-9)</a:t>
            </a:r>
          </a:p>
          <a:p>
            <a:r>
              <a:rPr lang="en-US" smtClean="0"/>
              <a:t>Hypotesetests for egenskabers uafhængighed og for fordeling af stikprøver (Chi-i-anden tests) (kap. 10) </a:t>
            </a:r>
          </a:p>
          <a:p>
            <a:r>
              <a:rPr lang="en-US" smtClean="0"/>
              <a:t>Nu og resten af kurset: </a:t>
            </a:r>
            <a:r>
              <a:rPr lang="en-US" b="1" smtClean="0"/>
              <a:t>Modellering</a:t>
            </a:r>
            <a:r>
              <a:rPr lang="en-US" smtClean="0"/>
              <a:t> på baggrund af data:</a:t>
            </a:r>
          </a:p>
          <a:p>
            <a:pPr lvl="1"/>
            <a:r>
              <a:rPr lang="en-US" smtClean="0"/>
              <a:t>Regression </a:t>
            </a:r>
            <a:r>
              <a:rPr lang="en-US"/>
              <a:t>(kap. </a:t>
            </a:r>
            <a:r>
              <a:rPr lang="en-US" smtClean="0"/>
              <a:t>11-12)</a:t>
            </a:r>
          </a:p>
          <a:p>
            <a:pPr lvl="1"/>
            <a:r>
              <a:rPr lang="en-US" smtClean="0"/>
              <a:t>Faktorielle eksperimenter </a:t>
            </a:r>
            <a:r>
              <a:rPr lang="en-US"/>
              <a:t>(kap. </a:t>
            </a:r>
            <a:r>
              <a:rPr lang="en-US" smtClean="0"/>
              <a:t>13-14).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8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1235"/>
          <a:stretch>
            <a:fillRect/>
          </a:stretch>
        </p:blipFill>
        <p:spPr>
          <a:xfrm>
            <a:off x="1475656" y="3212976"/>
            <a:ext cx="5758458" cy="3241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Hvordan regner vi dette i R?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24936" cy="5688632"/>
          </a:xfrm>
        </p:spPr>
        <p:txBody>
          <a:bodyPr/>
          <a:lstStyle/>
          <a:p>
            <a:r>
              <a:rPr lang="da-DK" smtClean="0"/>
              <a:t>Scatter plot:</a:t>
            </a:r>
            <a:br>
              <a:rPr lang="da-DK" smtClean="0"/>
            </a:br>
            <a:r>
              <a:rPr lang="da-DK" smtClean="0"/>
              <a:t>	</a:t>
            </a:r>
            <a:r>
              <a:rPr lang="da-DK">
                <a:solidFill>
                  <a:schemeClr val="tx2"/>
                </a:solidFill>
              </a:rPr>
              <a:t>plot(x, y, type="p")</a:t>
            </a:r>
            <a:endParaRPr lang="da-DK" smtClean="0">
              <a:solidFill>
                <a:schemeClr val="tx2"/>
              </a:solidFill>
            </a:endParaRPr>
          </a:p>
          <a:p>
            <a:r>
              <a:rPr lang="da-DK" smtClean="0"/>
              <a:t>Lineær regression:</a:t>
            </a:r>
            <a:br>
              <a:rPr lang="da-DK" smtClean="0"/>
            </a:br>
            <a:r>
              <a:rPr lang="da-DK" smtClean="0"/>
              <a:t>	</a:t>
            </a:r>
            <a:r>
              <a:rPr lang="da-DK">
                <a:solidFill>
                  <a:schemeClr val="tx2"/>
                </a:solidFill>
              </a:rPr>
              <a:t>linmod = lm(y ~ x)</a:t>
            </a:r>
            <a:br>
              <a:rPr lang="da-DK">
                <a:solidFill>
                  <a:schemeClr val="tx2"/>
                </a:solidFill>
              </a:rPr>
            </a:br>
            <a:r>
              <a:rPr lang="da-DK">
                <a:solidFill>
                  <a:schemeClr val="tx2"/>
                </a:solidFill>
              </a:rPr>
              <a:t> 	summary(linmod)</a:t>
            </a:r>
            <a:endParaRPr lang="da-DK"/>
          </a:p>
          <a:p>
            <a:r>
              <a:rPr lang="da-DK" smtClean="0"/>
              <a:t>Output: </a:t>
            </a: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endParaRPr lang="da-DK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20</a:t>
            </a:fld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1182" t="15656" r="4918" b="4335"/>
          <a:stretch>
            <a:fillRect/>
          </a:stretch>
        </p:blipFill>
        <p:spPr>
          <a:xfrm>
            <a:off x="4385465" y="1224141"/>
            <a:ext cx="4464602" cy="2767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1641" y="4496056"/>
            <a:ext cx="2016224" cy="792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6" name="TextBox 5"/>
          <p:cNvSpPr txBox="1"/>
          <p:nvPr/>
        </p:nvSpPr>
        <p:spPr>
          <a:xfrm rot="20555724">
            <a:off x="2266619" y="5109638"/>
            <a:ext cx="5087868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400">
                <a:solidFill>
                  <a:srgbClr val="C00000"/>
                </a:solidFill>
              </a:rPr>
              <a:t>Vi ser på resten af outputtet </a:t>
            </a:r>
            <a:r>
              <a:rPr lang="da-DK" sz="2400" smtClean="0">
                <a:solidFill>
                  <a:srgbClr val="C00000"/>
                </a:solidFill>
              </a:rPr>
              <a:t>lidt senere</a:t>
            </a:r>
            <a:endParaRPr lang="da-DK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77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Hvordan regner vi det i R?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24936" cy="5616624"/>
          </a:xfrm>
        </p:spPr>
        <p:txBody>
          <a:bodyPr/>
          <a:lstStyle/>
          <a:p>
            <a:r>
              <a:rPr lang="en-US" smtClean="0"/>
              <a:t>Plot af resultatet:</a:t>
            </a: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endParaRPr lang="en-US" smtClean="0"/>
          </a:p>
          <a:p>
            <a:r>
              <a:rPr lang="en-US" smtClean="0"/>
              <a:t>Vi kan tegne regressions-</a:t>
            </a:r>
            <a:br>
              <a:rPr lang="en-US" smtClean="0"/>
            </a:br>
            <a:r>
              <a:rPr lang="en-US" smtClean="0"/>
              <a:t>linjen ind i scatterplottet</a:t>
            </a:r>
            <a:br>
              <a:rPr lang="en-US" smtClean="0"/>
            </a:br>
            <a:r>
              <a:rPr lang="en-US" smtClean="0"/>
              <a:t>med funktionen abline().</a:t>
            </a:r>
            <a:br>
              <a:rPr lang="en-US" smtClean="0"/>
            </a:b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5832648" cy="155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t="2367" r="3136"/>
          <a:stretch>
            <a:fillRect/>
          </a:stretch>
        </p:blipFill>
        <p:spPr>
          <a:xfrm>
            <a:off x="4340194" y="2582828"/>
            <a:ext cx="4536504" cy="3326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3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11.3, s. 333 (nanosøjler) 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smtClean="0"/>
                  <a:t>I nanoteknologi bruges nanosøjler af silicone. Man har </a:t>
                </a:r>
                <a:br>
                  <a:rPr lang="en-US" sz="2000" smtClean="0"/>
                </a:br>
                <a:r>
                  <a:rPr lang="en-US" sz="2000" smtClean="0"/>
                  <a:t>målt bredde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sz="2000" smtClean="0"/>
                  <a:t>) og højde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z="2000" smtClean="0"/>
                  <a:t>)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r>
                  <a:rPr lang="en-US" sz="2000" smtClean="0"/>
                  <a:t> nanosøjler:</a:t>
                </a:r>
              </a:p>
              <a:p>
                <a:pPr marL="0" indent="0">
                  <a:buNone/>
                </a:pPr>
                <a:r>
                  <a:rPr lang="en-US" sz="2000" b="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r>
                  <a:rPr lang="en-GB" sz="2000" smtClean="0"/>
                  <a:t>  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=88.34</m:t>
                      </m:r>
                    </m:oMath>
                  </m:oMathPara>
                </a14:m>
                <a:r>
                  <a:rPr lang="en-GB" sz="2000" smtClean="0"/>
                  <a:t>  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305.58</m:t>
                      </m:r>
                    </m:oMath>
                  </m:oMathPara>
                </a14:m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=7239</m:t>
                      </m:r>
                    </m:oMath>
                  </m:oMathPara>
                </a14:m>
                <a:r>
                  <a:rPr lang="en-GB" sz="2000" smtClean="0"/>
                  <a:t>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=17840</m:t>
                      </m:r>
                    </m:oMath>
                  </m:oMathPara>
                </a14:m>
                <a:r>
                  <a:rPr lang="en-GB" sz="2000" smtClean="0"/>
                  <a:t> 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=66976</m:t>
                      </m:r>
                    </m:oMath>
                  </m:oMathPara>
                </a14:m>
                <a:endParaRPr lang="en-GB" sz="2000" smtClean="0"/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000" smtClean="0"/>
                  <a:t>Lav en lineær regression, der forudsiger højde fra bredde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000" smtClean="0"/>
                  <a:t>Lav en lineær regression, der forudsiger bredde fra højde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000" smtClean="0"/>
                  <a:t>Vis begge regressionslinjer på et scatter plot</a:t>
                </a:r>
                <a:br>
                  <a:rPr lang="en-US" sz="2000" smtClean="0"/>
                </a:br>
                <a:r>
                  <a:rPr lang="en-US" sz="200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b="1" smtClean="0"/>
                  <a:t>Løsning: 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000" smtClean="0"/>
                  <a:t>Hældning: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17840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7239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=2.464</m:t>
                      </m:r>
                    </m:oMath>
                  </m:oMathPara>
                </a14:m>
                <a:br>
                  <a:rPr lang="en-US" sz="2000" smtClean="0"/>
                </a:br>
                <a:r>
                  <a:rPr lang="en-US" sz="2000" smtClean="0"/>
                  <a:t>Skæring: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=305.58−2.464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∙88.34=87.88</m:t>
                      </m:r>
                    </m:oMath>
                  </m:oMathPara>
                </a14:m>
                <a:br>
                  <a:rPr lang="en-US" sz="2000" smtClean="0"/>
                </a:br>
                <a:r>
                  <a:rPr lang="en-US" sz="2000" smtClean="0"/>
                  <a:t>Ligning: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87.88+2.464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smtClean="0"/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000"/>
                  <a:t>Hældning: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17840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66976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0.266</m:t>
                      </m:r>
                    </m:oMath>
                  </m:oMathPara>
                </a14:m>
                <a:br>
                  <a:rPr lang="en-US" sz="2000"/>
                </a:br>
                <a:r>
                  <a:rPr lang="en-US" sz="2000"/>
                  <a:t>Skæring: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88.34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−0.266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305.58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6.944</m:t>
                      </m:r>
                    </m:oMath>
                  </m:oMathPara>
                </a14:m>
                <a:br>
                  <a:rPr lang="en-US" sz="2000"/>
                </a:br>
                <a:r>
                  <a:rPr lang="en-US" sz="2000"/>
                  <a:t>Ligning: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6.944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0.266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GB" sz="2000" smtClean="0"/>
                  <a:t>.</a:t>
                </a:r>
                <a:endParaRPr lang="en-GB" sz="2000"/>
              </a:p>
              <a:p>
                <a:pPr marL="457200" indent="-457200">
                  <a:buFont typeface="+mj-lt"/>
                  <a:buAutoNum type="alphaLcParenR"/>
                </a:pPr>
                <a:endParaRPr lang="en-GB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  <a:blipFill>
                <a:blip r:embed="rId2"/>
                <a:stretch>
                  <a:fillRect l="-796" t="-643" r="0" b="-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22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41" y="1220517"/>
            <a:ext cx="1778399" cy="17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58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11.3, s. 333 (nanosøjler) 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lphaLcParenR" startAt="3"/>
                </a:pPr>
                <a:r>
                  <a:rPr lang="da-DK" sz="2000" smtClean="0"/>
                  <a:t>Ligningen fra b) omformes, så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da-DK" sz="2000" smtClean="0"/>
                  <a:t> udtrykkes som funktion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da-DK" sz="2000" smtClean="0"/>
                  <a:t>:</a:t>
                </a:r>
                <a:br>
                  <a:rPr lang="da-DK" sz="2000" smtClean="0"/>
                </a:br>
                <a:r>
                  <a:rPr lang="da-DK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=6.944+0.266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⇔"/>
                          <m:pos m:val="top"/>
                          <m:vertJc m:val="bot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</m:oMath>
                  </m:oMathPara>
                </a14:m>
                <a:r>
                  <a:rPr lang="en-US" sz="2000" smtClean="0"/>
                  <a:t> </a:t>
                </a:r>
                <a:br>
                  <a:rPr lang="en-US" sz="2000" smtClean="0"/>
                </a:br>
                <a:r>
                  <a:rPr lang="en-US" sz="2000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−6.944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0.266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=−26.11+3.759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sz="2000" smtClean="0"/>
                </a:br>
                <a:endParaRPr lang="en-US" sz="2000" smtClean="0"/>
              </a:p>
              <a:p>
                <a:r>
                  <a:rPr lang="en-US" sz="2000" smtClean="0"/>
                  <a:t>Begge linjer går gennem </a:t>
                </a:r>
                <a:br>
                  <a:rPr lang="en-US" sz="2000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r>
                  <a:rPr lang="en-US" sz="2000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sz="2000" smtClean="0"/>
                  <a:t> </a:t>
                </a:r>
              </a:p>
              <a:p>
                <a:r>
                  <a:rPr lang="en-US" sz="2000" smtClean="0"/>
                  <a:t>Den optimale regressions-</a:t>
                </a:r>
                <a:br>
                  <a:rPr lang="en-US" sz="2000" smtClean="0"/>
                </a:br>
                <a:r>
                  <a:rPr lang="en-US" sz="2000" smtClean="0"/>
                  <a:t>linje afhænger af, hvilken </a:t>
                </a:r>
                <a:br>
                  <a:rPr lang="en-US" sz="2000" smtClean="0"/>
                </a:br>
                <a:r>
                  <a:rPr lang="en-US" sz="2000" smtClean="0"/>
                  <a:t>variabel, vi ønsker at præ-</a:t>
                </a:r>
                <a:br>
                  <a:rPr lang="en-US" sz="2000" smtClean="0"/>
                </a:br>
                <a:r>
                  <a:rPr lang="en-US" sz="2000" smtClean="0"/>
                  <a:t>diktere.</a:t>
                </a:r>
                <a:br>
                  <a:rPr lang="en-US" sz="2000" smtClean="0"/>
                </a:br>
                <a:br>
                  <a:rPr lang="en-US" sz="2000"/>
                </a:br>
                <a:endParaRPr lang="en-GB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  <a:blipFill>
                <a:blip r:embed="rId2"/>
                <a:stretch>
                  <a:fillRect l="-796" t="-750" r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23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899" y="2352379"/>
            <a:ext cx="5034490" cy="30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2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Statistisk teori (11.2)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Vi antager, at der findes en lineær sammenhæng mellem responsvariablen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 og regressorvariablen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GB" smtClean="0"/>
                  <a:t>:</a:t>
                </a:r>
                <a:br>
                  <a:rPr lang="en-GB" smtClean="0"/>
                </a:br>
                <a:r>
                  <a:rPr lang="en-GB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GB" smtClean="0"/>
                  <a:t>,</a:t>
                </a:r>
                <a:br>
                  <a:rPr lang="en-GB" smtClean="0"/>
                </a:br>
                <a:r>
                  <a:rPr lang="en-GB" smtClean="0"/>
                  <a:t>men vi kender ikke koefficienterne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mtClean="0"/>
              </a:p>
              <a:p>
                <a:r>
                  <a:rPr lang="en-US" smtClean="0"/>
                  <a:t>Desuden er der variabilitet, så gentagne målinger giver ikke samme værdi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GB" smtClean="0"/>
                  <a:t> for samme værdi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GB" smtClean="0"/>
                  <a:t>. Derfor opfatter vi responsen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GB" smtClean="0"/>
                  <a:t> som resultatet af en stokastisk variabel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r>
                  <a:rPr lang="en-GB" smtClean="0"/>
                  <a:t>:</a:t>
                </a:r>
                <a:br>
                  <a:rPr lang="en-GB" smtClean="0"/>
                </a:br>
                <a:r>
                  <a:rPr lang="en-GB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mtClean="0"/>
              </a:p>
              <a:p>
                <a:r>
                  <a:rPr lang="en-US" smtClean="0"/>
                  <a:t>Vi antager, at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er en </a:t>
                </a:r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normalfordelt</a:t>
                </a:r>
                <a:r>
                  <a:rPr lang="en-US" smtClean="0"/>
                  <a:t> stokastisk variabel for </a:t>
                </a:r>
                <a:br>
                  <a:rPr lang="en-US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en-US" smtClean="0"/>
                  <a:t>. </a:t>
                </a:r>
              </a:p>
              <a:p>
                <a:pPr lvl="1"/>
                <a:r>
                  <a:rPr lang="en-GB" smtClean="0"/>
                  <a:t>Middelværdien af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 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, så den afhænger af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mtClean="0"/>
              </a:p>
              <a:p>
                <a:pPr lvl="1"/>
                <a:r>
                  <a:rPr lang="en-US" smtClean="0"/>
                  <a:t>Variansen af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 er den samme for alle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r>
                  <a:rPr lang="en-GB" smtClean="0"/>
                  <a:t>, nemlig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mtClean="0"/>
              </a:p>
              <a:p>
                <a:r>
                  <a:rPr lang="en-US" smtClean="0"/>
                  <a:t>Det svarer til, at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GB" smtClean="0"/>
                  <a:t> for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en-GB" smtClean="0"/>
                  <a:t>.</a:t>
                </a:r>
                <a:endParaRPr lang="en-GB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84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Statistisk teori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mtClean="0"/>
                  <a:t>Illustration af modellen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med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GB"/>
                  <a:t> </a:t>
                </a:r>
                <a:r>
                  <a:rPr lang="en-GB" smtClean="0"/>
                  <a:t>~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smtClean="0"/>
                  <a:t>: </a:t>
                </a:r>
                <a:endParaRPr lang="en-GB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25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025" y="2078922"/>
            <a:ext cx="5387974" cy="45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7660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Statistisk teori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mtClean="0"/>
                  <a:t>Vi kender ikke parametrene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smtClean="0"/>
                  <a:t>, så dem estimerer vi fra vores datasæt: </a:t>
                </a:r>
              </a:p>
              <a:p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r>
                  <a:rPr lang="en-US" smtClean="0"/>
                  <a:t>,  hvor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xx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er defineret tidligere, sammen med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yy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mtClean="0"/>
              </a:p>
              <a:p>
                <a14:m>
                  <m:oMathPara>
                    <m:oMathParaPr>
                      <m:jc/>
                    </m:oMathParaPr>
                    <m:oMath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r>
                  <a:rPr lang="en-US" smtClean="0"/>
                  <a:t> estimeres med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, som beregnes med residualernes kvadrater:</a:t>
                </a:r>
                <a:br>
                  <a:rPr lang="en-US" smtClean="0"/>
                </a:b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yy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xy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xx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r>
                  <a:rPr lang="en-US"/>
                  <a:t>  (kan man vise)</a:t>
                </a:r>
              </a:p>
              <a:p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kaldes ‘standard error of the estimate’ (i bogen) og ‘residual standard error’ (i R).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786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Eks. 11.1 (nedkøling af legering, forts. 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Vi beregnede/kan beregne: 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r>
                  <a:rPr lang="en-US" smtClean="0"/>
                  <a:t> 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r>
                  <a:rPr lang="en-US"/>
                  <a:t> </a:t>
                </a:r>
                <a:br>
                  <a:rPr lang="en-US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1350</m:t>
                      </m:r>
                    </m:oMath>
                  </m:oMathPara>
                </a14:m>
                <a:r>
                  <a:rPr lang="en-US" smtClean="0"/>
                  <a:t> </a:t>
                </a:r>
              </a:p>
              <a:p>
                <a:r>
                  <a:rPr lang="en-US" smtClean="0"/>
                  <a:t>Dermed er 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yy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xy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xx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1350−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/30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8−2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r>
                  <a:rPr lang="en-US" smtClean="0"/>
                  <a:t> og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=6.708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Beregningen af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findes i output af R’s function summary():</a:t>
                </a:r>
                <a:br>
                  <a:rPr lang="en-US"/>
                </a:br>
                <a:br>
                  <a:rPr lang="en-US" sz="2000"/>
                </a:br>
                <a:br>
                  <a:rPr lang="en-US" sz="2000"/>
                </a:br>
                <a:br>
                  <a:rPr lang="en-US" sz="2000"/>
                </a:br>
                <a:endParaRPr lang="en-GB" sz="2000" b="1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27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96752"/>
            <a:ext cx="4109966" cy="1725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1235" t="39522"/>
          <a:stretch>
            <a:fillRect/>
          </a:stretch>
        </p:blipFill>
        <p:spPr>
          <a:xfrm>
            <a:off x="1547664" y="4530895"/>
            <a:ext cx="5758458" cy="1960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75656" y="5733256"/>
            <a:ext cx="4982172" cy="3295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2086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Statistisk teori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980728"/>
                <a:ext cx="8856984" cy="5760640"/>
              </a:xfrm>
            </p:spPr>
            <p:txBody>
              <a:bodyPr/>
              <a:lstStyle/>
              <a:p>
                <a:r>
                  <a:rPr lang="en-US" smtClean="0"/>
                  <a:t>Når vi har beregnet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kan den bruges til at beregne konfidensinterval for vores estimater af koefficienterne</a:t>
                </a:r>
              </a:p>
              <a:p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r>
                  <a:rPr lang="en-US" smtClean="0"/>
                  <a:t> </a:t>
                </a:r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konfidensinterval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: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mtClean="0"/>
              </a:p>
              <a:p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r>
                  <a:rPr lang="en-US"/>
                  <a:t> </a:t>
                </a:r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konfidensinterval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/>
                  <a:t>:</a:t>
                </a:r>
                <a:br>
                  <a:rPr lang="en-US"/>
                </a:b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I begge former skal vi bruge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r>
                  <a:rPr lang="en-US" smtClean="0"/>
                  <a:t> frihedsgrader til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r>
                  <a:rPr lang="en-US" smtClean="0">
                    <a:solidFill>
                      <a:schemeClr val="tx1"/>
                    </a:solidFill>
                  </a:rPr>
                  <a:t>Bogen bruger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r>
                  <a:rPr lang="en-US" smtClean="0">
                    <a:solidFill>
                      <a:schemeClr val="tx1"/>
                    </a:solidFill>
                  </a:rPr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r>
                  <a:rPr lang="en-US" smtClean="0">
                    <a:solidFill>
                      <a:schemeClr val="tx1"/>
                    </a:solidFill>
                  </a:rPr>
                  <a:t> til at betegne koefficienterne, i stedet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 smtClean="0">
                    <a:solidFill>
                      <a:schemeClr val="tx1"/>
                    </a:solidFill>
                  </a:rPr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mtClean="0">
                    <a:solidFill>
                      <a:schemeClr val="tx1"/>
                    </a:solidFill>
                  </a:rPr>
                  <a:t>. Derfor indgår der </a:t>
                </a:r>
                <a:r>
                  <a:rPr lang="en-US" i="1" smtClean="0">
                    <a:solidFill>
                      <a:schemeClr val="tx1"/>
                    </a:solidFill>
                  </a:rPr>
                  <a:t>to forskellige betydninger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r>
                  <a:rPr lang="en-US" smtClean="0">
                    <a:solidFill>
                      <a:schemeClr val="tx1"/>
                    </a:solidFill>
                  </a:rPr>
                  <a:t> i udtrykkene for konfidensinterval (s. 338). Pinligt!!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980728"/>
                <a:ext cx="8856984" cy="5760640"/>
              </a:xfrm>
              <a:blipFill>
                <a:blip r:embed="rId2"/>
                <a:stretch>
                  <a:fillRect l="-757" t="-741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28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01208"/>
            <a:ext cx="7272808" cy="14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77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Statistisk teori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Når vi har beregnet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kan den bruges til at beregne konfidensinterval for vores estimater af koefficienterne</a:t>
                </a:r>
              </a:p>
              <a:p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r>
                  <a:rPr lang="en-US" smtClean="0"/>
                  <a:t> konfidensinterval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: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mtClean="0"/>
              </a:p>
              <a:p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r>
                  <a:rPr lang="en-US"/>
                  <a:t> konfidensinterval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/>
                  <a:t>:</a:t>
                </a:r>
                <a:br>
                  <a:rPr lang="en-US"/>
                </a:b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I R kan disse konfidensintervaller beregnes med funktionen </a:t>
                </a:r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confint()</a:t>
                </a:r>
                <a:r>
                  <a:rPr lang="en-US" smtClean="0"/>
                  <a:t>:</a:t>
                </a: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 smtClean="0"/>
                  <a:t>For eksempel 11.1 får vi</a:t>
                </a:r>
                <a:br>
                  <a:rPr lang="en-US" smtClean="0"/>
                </a:br>
                <a:r>
                  <a:rPr lang="en-US" smtClean="0"/>
                  <a:t>(med 99 % konfidens):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sepChr m:val="|"/>
                          <m:endChr m:val="]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5.8;38.2</m:t>
                          </m:r>
                        </m:e>
                      </m:d>
                    </m:oMath>
                  </m:oMathPara>
                </a14:m>
                <a:r>
                  <a:rPr lang="en-US" smtClean="0"/>
                  <a:t>  </a:t>
                </a:r>
                <a:br>
                  <a:rPr lang="en-US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r>
                  <a:rPr lang="en-US" smtClean="0"/>
                  <a:t>.</a:t>
                </a:r>
                <a:r>
                  <a:rPr lang="en-US"/>
                  <a:t> </a:t>
                </a:r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29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310852"/>
            <a:ext cx="463867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12" y="5323924"/>
            <a:ext cx="3716846" cy="9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288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Sammenhænge mellem data (11.1)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Vi forsøger at bestemme en matematisk sammenhæng mellem forskellige egenskaber, vi har målt</a:t>
                </a:r>
              </a:p>
              <a:p>
                <a:r>
                  <a:rPr lang="da-DK" smtClean="0"/>
                  <a:t>Det svarer til en </a:t>
                </a:r>
                <a:r>
                  <a:rPr lang="da-DK" smtClean="0">
                    <a:solidFill>
                      <a:schemeClr val="tx2"/>
                    </a:solidFill>
                  </a:rPr>
                  <a:t>model</a:t>
                </a:r>
                <a:r>
                  <a:rPr lang="da-DK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r>
                        <a:rPr lang="da-DK" b="0" i="1" smtClean="0">
                          <a:latin typeface="Cambria Math"/>
                        </a:rPr>
                        <m:t>(</m:t>
                      </m:r>
                      <m:r>
                        <a:rPr lang="da-DK" b="0" i="1" smtClean="0">
                          <a:latin typeface="Cambria Math"/>
                        </a:rPr>
                        <m:t>𝑥</m:t>
                      </m:r>
                      <m:r>
                        <a:rPr lang="da-DK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r>
                  <a:rPr lang="da-DK" smtClean="0"/>
                  <a:t>, der bedst muligt beskriver et datasæt af sammen-</a:t>
                </a:r>
                <a:br>
                  <a:rPr lang="da-DK" smtClean="0"/>
                </a:br>
                <a:r>
                  <a:rPr lang="da-DK" smtClean="0"/>
                  <a:t>hængende målinger </a:t>
                </a:r>
                <a:br>
                  <a:rPr lang="da-DK" smtClean="0"/>
                </a:br>
                <a:r>
                  <a:rPr lang="da-DK" smtClean="0"/>
                  <a:t>af 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, 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r>
                  <a:rPr lang="da-DK" smtClean="0"/>
                  <a:t> værdier</a:t>
                </a:r>
              </a:p>
              <a:p>
                <a:r>
                  <a:rPr lang="da-DK" smtClean="0"/>
                  <a:t>Når vi har modellen </a:t>
                </a:r>
                <a:br>
                  <a:rPr lang="da-DK" smtClean="0"/>
                </a:br>
                <a:r>
                  <a:rPr lang="da-DK" smtClean="0"/>
                  <a:t>kan vi forudsige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  <m:r>
                        <a:rPr lang="da-DK" i="1">
                          <a:latin typeface="Cambria Math"/>
                        </a:rPr>
                        <m:t> </m:t>
                      </m:r>
                    </m:oMath>
                  </m:oMathPara>
                </a14:m>
                <a:r>
                  <a:rPr lang="da-DK" smtClean="0"/>
                  <a:t>for </a:t>
                </a:r>
                <a:br>
                  <a:rPr lang="da-DK" smtClean="0"/>
                </a:br>
                <a:r>
                  <a:rPr lang="da-DK" smtClean="0"/>
                  <a:t>værdier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 smtClean="0"/>
                  <a:t>, som vi </a:t>
                </a:r>
                <a:br>
                  <a:rPr lang="da-DK" smtClean="0"/>
                </a:br>
                <a:r>
                  <a:rPr lang="da-DK" smtClean="0"/>
                  <a:t>ikke har målt</a:t>
                </a:r>
              </a:p>
              <a:p>
                <a:r>
                  <a:rPr lang="da-DK" smtClean="0"/>
                  <a:t>Her er modellen lineær</a:t>
                </a:r>
                <a:r>
                  <a:rPr lang="da-DK"/>
                  <a:t>: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 b="0" smtClean="0"/>
                  <a:t> </a:t>
                </a:r>
              </a:p>
              <a:p>
                <a:r>
                  <a:rPr lang="da-DK" smtClean="0"/>
                  <a:t>Her afhænger modellen </a:t>
                </a:r>
                <a:br>
                  <a:rPr lang="da-DK" smtClean="0"/>
                </a:br>
                <a:r>
                  <a:rPr lang="da-DK" smtClean="0"/>
                  <a:t>kun af én variabel, </a:t>
                </a:r>
                <a:br>
                  <a:rPr lang="da-DK" smtClean="0"/>
                </a:br>
                <a:r>
                  <a:rPr lang="da-DK" smtClean="0"/>
                  <a:t>nemlig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 b="0" smtClean="0"/>
                  <a:t>.</a:t>
                </a:r>
              </a:p>
              <a:p>
                <a:endParaRPr lang="da-DK" smtClean="0"/>
              </a:p>
              <a:p>
                <a:pPr marL="0" indent="0">
                  <a:buNone/>
                </a:pPr>
                <a:r>
                  <a:rPr lang="da-DK" smtClean="0"/>
                  <a:t> </a:t>
                </a: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68" t="-668" b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3</a:t>
            </a:fld>
            <a:endParaRPr lang="da-DK"/>
          </a:p>
        </p:txBody>
      </p:sp>
      <p:pic>
        <p:nvPicPr>
          <p:cNvPr id="4098" name="Picture 2" descr="https://lh3.ggpht.com/-d16xbB_2m94/Uml0Gi76XtI/AAAAAAAAI94/5ezC-ZqZWz8/s1600/linearRegres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7043" r="7030"/>
          <a:stretch>
            <a:fillRect/>
          </a:stretch>
        </p:blipFill>
        <p:spPr bwMode="auto">
          <a:xfrm>
            <a:off x="3709189" y="2656114"/>
            <a:ext cx="5399315" cy="422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68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Statistisk teori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Nu vil vi undersøge, om koefficienterne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i virkeligheden kan være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US" smtClean="0"/>
                  <a:t>. Hvis hældningskoefficienten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r>
                  <a:rPr lang="en-US" smtClean="0"/>
                  <a:t> har vi en kedelig model, for den afhænger ikke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smtClean="0"/>
                  <a:t>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For eksempel 11.1 er det usandsynligt at nogen af koefficienterne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US" smtClean="0"/>
                  <a:t>, for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US" smtClean="0"/>
                  <a:t> er langt udenfor 99 % konfidensintervallerne: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sepChr m:val="|"/>
                          <m:endChr m:val="]"/>
                          <m:grow m:val="on"/>
                          <m:shp m:val="centered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5.8;38.2</m:t>
                          </m:r>
                        </m:e>
                      </m:d>
                    </m:oMath>
                  </m:oMathPara>
                </a14:m>
                <a:r>
                  <a:rPr lang="en-US"/>
                  <a:t>  </a:t>
                </a:r>
                <a:br>
                  <a:rPr lang="en-US"/>
                </a:b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∈[1.5;10.5]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Resultatet af regressionsanalysen i R indeholder en test af, om de estimerede koefficienter kunne være 0: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30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1235" t="39522"/>
          <a:stretch>
            <a:fillRect/>
          </a:stretch>
        </p:blipFill>
        <p:spPr>
          <a:xfrm>
            <a:off x="1547664" y="4365104"/>
            <a:ext cx="5758458" cy="19604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56742" y="4487345"/>
            <a:ext cx="2824114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2878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Statistisk teori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Normalt tjekker vi kun kolonnen ‘Pr(&gt;|t|)’ længst til højre</a:t>
                </a:r>
              </a:p>
              <a:p>
                <a:r>
                  <a:rPr lang="en-US" smtClean="0"/>
                  <a:t>Tallene er p-værdier for hypotesetests med nulhypotesen, at koefficienten i virkeligheden er 0</a:t>
                </a:r>
              </a:p>
              <a:p>
                <a:r>
                  <a:rPr lang="en-US" smtClean="0"/>
                  <a:t>For hældningskoefficienten viser testen, at hvis nulhypotesen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r>
                  <a:rPr lang="en-US" smtClean="0"/>
                  <a:t> er sand, så vil man tilfældigvis kunne få et estimat på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6.0</m:t>
                      </m:r>
                    </m:oMath>
                  </m:oMathPara>
                </a14:m>
                <a:r>
                  <a:rPr lang="en-US" smtClean="0"/>
                  <a:t> med en sandsynlighed på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0.00271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Det er altså meget usandsynligt, så vi forkaster nulhypotesen og tror på, at der er korrelation</a:t>
                </a:r>
              </a:p>
              <a:p>
                <a:r>
                  <a:rPr lang="en-US" smtClean="0"/>
                  <a:t>Koden med ** betyder, at vi kan forkaste nulhypotesen på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r>
                  <a:rPr lang="en-US" smtClean="0"/>
                  <a:t> % signifikansniveau, men ikke på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r>
                  <a:rPr lang="en-US" smtClean="0"/>
                  <a:t> %.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31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1235" t="39522"/>
          <a:stretch>
            <a:fillRect/>
          </a:stretch>
        </p:blipFill>
        <p:spPr>
          <a:xfrm>
            <a:off x="1547664" y="4852923"/>
            <a:ext cx="5758458" cy="19604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56742" y="4975164"/>
            <a:ext cx="2824114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5630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Statistisk teori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Baggrunden for de to hypotesetests er disse erkendelser fra ‘kloge statistikere’ (husk: bogen bruger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r>
                  <a:rPr lang="en-US" smtClean="0"/>
                  <a:t> i stedet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):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r>
                  <a:rPr lang="en-US" sz="1200" smtClean="0"/>
                  <a:t> </a:t>
                </a:r>
                <a:endParaRPr lang="en-US" smtClean="0"/>
              </a:p>
              <a:p>
                <a:r>
                  <a:rPr lang="en-US" smtClean="0"/>
                  <a:t>For eks. 11.1 fandt vi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=6.708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r>
                  <a:rPr lang="en-US" smtClean="0"/>
                  <a:t>. Derfor er teststørrelsen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: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6.0−0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6.7082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=4.899</m:t>
                      </m:r>
                    </m:oMath>
                  </m:oMathPara>
                </a14:m>
                <a:r>
                  <a:rPr lang="en-US" smtClean="0"/>
                  <a:t> </a:t>
                </a:r>
              </a:p>
              <a:p>
                <a:r>
                  <a:rPr lang="en-US" smtClean="0"/>
                  <a:t>Den tilhørende p-værdi:</a:t>
                </a:r>
                <a:br>
                  <a:rPr lang="en-US" smtClean="0"/>
                </a:br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=2∙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pt</m:t>
                          </m:r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4.899, 8−2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=0.00271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‘Std. Error’ er 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6.7082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=1.225</m:t>
                      </m:r>
                    </m:oMath>
                  </m:oMathPara>
                </a14:m>
                <a:r>
                  <a:rPr lang="en-US" smtClean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32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844824"/>
            <a:ext cx="5544616" cy="2171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653136"/>
            <a:ext cx="31242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9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Statistisk teori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373229"/>
            <a:ext cx="8424936" cy="3368139"/>
          </a:xfrm>
        </p:spPr>
        <p:txBody>
          <a:bodyPr/>
          <a:lstStyle/>
          <a:p>
            <a:r>
              <a:rPr lang="en-US" smtClean="0"/>
              <a:t>For at forstå resten af outputted for regressionsanalysen, skal vi kende lidt til variansanalyse, der ellers er emnet for kapitel 12</a:t>
            </a:r>
          </a:p>
          <a:p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Variansanalyse </a:t>
            </a:r>
            <a:r>
              <a:rPr lang="da-DK" smtClean="0"/>
              <a:t>eller</a:t>
            </a:r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a-DK">
                <a:solidFill>
                  <a:schemeClr val="accent1">
                    <a:lumMod val="75000"/>
                  </a:schemeClr>
                </a:solidFill>
              </a:rPr>
              <a:t>ANOVA</a:t>
            </a:r>
            <a:r>
              <a:rPr lang="da-DK" smtClean="0"/>
              <a:t> (</a:t>
            </a:r>
            <a:r>
              <a:rPr lang="da-DK" u="sng" smtClean="0"/>
              <a:t>An</a:t>
            </a:r>
            <a:r>
              <a:rPr lang="da-DK" smtClean="0"/>
              <a:t>alysis </a:t>
            </a:r>
            <a:r>
              <a:rPr lang="da-DK" u="sng"/>
              <a:t>o</a:t>
            </a:r>
            <a:r>
              <a:rPr lang="da-DK"/>
              <a:t>f </a:t>
            </a:r>
            <a:r>
              <a:rPr lang="da-DK" u="sng"/>
              <a:t>Va</a:t>
            </a:r>
            <a:r>
              <a:rPr lang="da-DK"/>
              <a:t>riance</a:t>
            </a:r>
            <a:r>
              <a:rPr lang="da-DK" smtClean="0"/>
              <a:t>) </a:t>
            </a:r>
            <a:r>
              <a:rPr lang="da-DK"/>
              <a:t>er en meget bredt anvendt statistisk metode til at undersøge, om der er forskelle mellem grupper af data</a:t>
            </a:r>
          </a:p>
          <a:p>
            <a:r>
              <a:rPr lang="da-DK"/>
              <a:t>Her bruges ANOVA til at se, hvor stor en del af variansen, der kan forklares af modellen, og dermed hvor god modellen er til at beskrive </a:t>
            </a:r>
            <a:r>
              <a:rPr lang="da-DK" smtClean="0"/>
              <a:t>data.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235" t="39522"/>
          <a:stretch>
            <a:fillRect/>
          </a:stretch>
        </p:blipFill>
        <p:spPr>
          <a:xfrm>
            <a:off x="1547664" y="1196752"/>
            <a:ext cx="5758458" cy="19604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03648" y="2581141"/>
            <a:ext cx="5616624" cy="4747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7087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</a:t>
            </a:r>
            <a:endParaRPr lang="da-DK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510051"/>
              </p:ext>
            </p:extLst>
          </p:nvPr>
        </p:nvGraphicFramePr>
        <p:xfrm>
          <a:off x="468313" y="1650356"/>
          <a:ext cx="8247334" cy="4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Kilder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Frihedsgrader </a:t>
                      </a:r>
                      <a:br>
                        <a:rPr lang="da-DK" sz="1800" smtClean="0"/>
                      </a:br>
                      <a:r>
                        <a:rPr lang="da-DK" sz="1800" smtClean="0"/>
                        <a:t>(DF)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Sum of Squares (SS)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Mean Squares (MS)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</a:t>
                      </a: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Regression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F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Residual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Total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r>
                        <a:rPr lang="da-DK" sz="1800" smtClean="0"/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34</a:t>
            </a:fld>
            <a:endParaRPr lang="da-DK"/>
          </a:p>
        </p:txBody>
      </p:sp>
      <p:sp>
        <p:nvSpPr>
          <p:cNvPr id="3" name="Rectangle 2"/>
          <p:cNvSpPr/>
          <p:nvPr/>
        </p:nvSpPr>
        <p:spPr>
          <a:xfrm>
            <a:off x="4164226" y="1606378"/>
            <a:ext cx="2100649" cy="4312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mc:AlternateContent>
        <mc:Choice Requires="a14">
          <p:sp>
            <p:nvSpPr>
              <p:cNvPr id="6" name="Content Placeholder 2"/>
              <p:cNvSpPr txBox="1"/>
              <p:nvPr/>
            </p:nvSpPr>
            <p:spPr>
              <a:xfrm>
                <a:off x="467544" y="6165304"/>
                <a:ext cx="8424936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da-DK"/>
                </a:defPPr>
                <a:lvl1pPr marL="357188" indent="-357188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725" indent="-363538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3150" indent="-357188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1925" indent="-358775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89113" indent="-357188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sz="2400">
                              <a:latin typeface="Cambria Math"/>
                            </a:rPr>
                            <m:t>SS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sz="2400">
                              <a:latin typeface="Cambria Math"/>
                            </a:rPr>
                            <m:t>res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 er det samme som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𝑆𝑆𝐸</m:t>
                      </m:r>
                    </m:oMath>
                  </m:oMathPara>
                </a14:m>
                <a:r>
                  <a:rPr lang="en-GB" smtClean="0"/>
                  <a:t> fra mindste kvadraters metode</a:t>
                </a:r>
                <a:endParaRPr lang="en-GB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165304"/>
                <a:ext cx="8424936" cy="576064"/>
              </a:xfrm>
              <a:prstGeom prst="rect">
                <a:avLst/>
              </a:prstGeom>
              <a:blipFill>
                <a:blip r:embed="rId3"/>
                <a:stretch>
                  <a:fillRect l="-1013" t="-5263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997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4" name="Oval 93"/>
          <p:cNvSpPr/>
          <p:nvPr/>
        </p:nvSpPr>
        <p:spPr>
          <a:xfrm>
            <a:off x="5544108" y="27590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9" name="Rectangle 28"/>
          <p:cNvSpPr/>
          <p:nvPr/>
        </p:nvSpPr>
        <p:spPr>
          <a:xfrm>
            <a:off x="4935439" y="2247666"/>
            <a:ext cx="1008112" cy="10321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Forskellige Sums of Squares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4941168"/>
                <a:ext cx="8676456" cy="1800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da-DK" sz="20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𝑺𝑺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da-DK" sz="20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𝒕𝒐𝒕𝒂𝒍</m:t>
                          </m:r>
                        </m:sub>
                      </m:sSub>
                      <m:r>
                        <a:rPr lang="da-DK" sz="20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000"/>
                          </a:solidFill>
                          <a:latin typeface="Cambria Math"/>
                        </a:rPr>
                        <m:t> 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i="1">
                              <a:latin typeface="Cambria Math"/>
                            </a:rPr>
                            <m:t>𝑖</m:t>
                          </m:r>
                          <m:r>
                            <a:rPr lang="da-DK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da-DK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/>
                  <a:t> </a:t>
                </a:r>
                <a:r>
                  <a:rPr lang="da-DK" sz="2000" smtClean="0"/>
                  <a:t>	</a:t>
                </a:r>
                <a:r>
                  <a:rPr lang="da-DK" sz="2000"/>
                  <a:t>	Mål for samlet variation i data</a:t>
                </a:r>
              </a:p>
              <a:p>
                <a:pPr marL="0" indent="0">
                  <a:buNone/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𝑺𝑺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𝒓𝒆𝒔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 sz="2000" b="0" i="0" smtClean="0">
                          <a:latin typeface="Cambria Math"/>
                        </a:rPr>
                        <m:t>   </m:t>
                      </m:r>
                      <m:r>
                        <a:rPr lang="da-DK" sz="2000" b="0" i="1" smtClean="0">
                          <a:latin typeface="Cambria Math"/>
                        </a:rPr>
                        <m:t> 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i="1">
                              <a:latin typeface="Cambria Math"/>
                            </a:rPr>
                            <m:t>𝑖</m:t>
                          </m:r>
                          <m:r>
                            <a:rPr lang="da-DK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 smtClean="0"/>
                  <a:t>	Mål for variation, som modellen ikke forklarer</a:t>
                </a:r>
              </a:p>
              <a:p>
                <a:pPr marL="0" indent="0">
                  <a:buNone/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𝑺𝑺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𝒓𝒆</m:t>
                          </m:r>
                          <m:r>
                            <m:rPr>
                              <m:sty m:val="bi"/>
                            </m:rPr>
                            <a:rPr lang="da-DK" sz="20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𝒈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 sz="2000" b="0" i="0" smtClean="0">
                          <a:latin typeface="Cambria Math"/>
                        </a:rPr>
                        <m:t>   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i="1">
                              <a:latin typeface="Cambria Math"/>
                            </a:rPr>
                            <m:t>𝑖</m:t>
                          </m:r>
                          <m:r>
                            <a:rPr lang="da-DK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da-DK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da-DK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 smtClean="0"/>
                  <a:t>		Mål </a:t>
                </a:r>
                <a:r>
                  <a:rPr lang="da-DK" sz="2000"/>
                  <a:t>for </a:t>
                </a:r>
                <a:r>
                  <a:rPr lang="da-DK" sz="2000" smtClean="0"/>
                  <a:t>variation</a:t>
                </a:r>
                <a:r>
                  <a:rPr lang="da-DK" sz="2000"/>
                  <a:t>, </a:t>
                </a:r>
                <a:r>
                  <a:rPr lang="da-DK" sz="2000" smtClean="0"/>
                  <a:t>som modellen forklarer</a:t>
                </a:r>
                <a:endParaRPr lang="da-DK" sz="2000"/>
              </a:p>
              <a:p>
                <a:pPr marL="0" indent="0">
                  <a:buNone/>
                </a:pPr>
                <a:r>
                  <a:rPr lang="da-DK" sz="800" smtClean="0"/>
                  <a:t> </a:t>
                </a:r>
                <a:br>
                  <a:rPr lang="da-DK" smtClean="0"/>
                </a:br>
                <a14:m>
                  <m:oMathPara>
                    <m:oMathParaPr>
                      <m:jc m:val="left"/>
                    </m:oMathParaPr>
                    <m:oMath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da-DK" sz="2000" b="0" i="1" smtClean="0">
                          <a:latin typeface="Cambria Math"/>
                        </a:rPr>
                        <m:t> =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</a:rPr>
                            <m:t>𝑟𝑒𝑔</m:t>
                          </m:r>
                        </m:sub>
                      </m:sSub>
                      <m:r>
                        <a:rPr lang="da-DK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4941168"/>
                <a:ext cx="8676456" cy="1800200"/>
              </a:xfrm>
              <a:blipFill>
                <a:blip r:embed="rId3"/>
                <a:stretch>
                  <a:fillRect t="-26780" b="-94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35</a:t>
            </a:fld>
            <a:endParaRPr lang="da-DK"/>
          </a:p>
        </p:txBody>
      </p:sp>
      <p:sp>
        <p:nvSpPr>
          <p:cNvPr id="8" name="Oval 7"/>
          <p:cNvSpPr/>
          <p:nvPr/>
        </p:nvSpPr>
        <p:spPr>
          <a:xfrm>
            <a:off x="2030016" y="343488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9" name="Oval 8"/>
          <p:cNvSpPr/>
          <p:nvPr/>
        </p:nvSpPr>
        <p:spPr>
          <a:xfrm>
            <a:off x="3310985" y="304092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0" name="Oval 9"/>
          <p:cNvSpPr/>
          <p:nvPr/>
        </p:nvSpPr>
        <p:spPr>
          <a:xfrm>
            <a:off x="6012160" y="19888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1" name="Oval 10"/>
          <p:cNvSpPr/>
          <p:nvPr/>
        </p:nvSpPr>
        <p:spPr>
          <a:xfrm>
            <a:off x="6300192" y="21328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2" name="Oval 11"/>
          <p:cNvSpPr/>
          <p:nvPr/>
        </p:nvSpPr>
        <p:spPr>
          <a:xfrm>
            <a:off x="1725216" y="37145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3" name="Oval 12"/>
          <p:cNvSpPr/>
          <p:nvPr/>
        </p:nvSpPr>
        <p:spPr>
          <a:xfrm>
            <a:off x="4490751" y="32129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30" name="Rectangle 29"/>
          <p:cNvSpPr/>
          <p:nvPr/>
        </p:nvSpPr>
        <p:spPr>
          <a:xfrm>
            <a:off x="4934584" y="2244741"/>
            <a:ext cx="360040" cy="386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5" name="Oval 14"/>
          <p:cNvSpPr/>
          <p:nvPr/>
        </p:nvSpPr>
        <p:spPr>
          <a:xfrm>
            <a:off x="2864024" y="28529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6" name="Oval 15"/>
          <p:cNvSpPr/>
          <p:nvPr/>
        </p:nvSpPr>
        <p:spPr>
          <a:xfrm>
            <a:off x="6156176" y="311084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7" name="Oval 16"/>
          <p:cNvSpPr/>
          <p:nvPr/>
        </p:nvSpPr>
        <p:spPr>
          <a:xfrm>
            <a:off x="2415208" y="377906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8" name="Oval 17"/>
          <p:cNvSpPr/>
          <p:nvPr/>
        </p:nvSpPr>
        <p:spPr>
          <a:xfrm>
            <a:off x="6588224" y="276532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9" name="Oval 18"/>
          <p:cNvSpPr/>
          <p:nvPr/>
        </p:nvSpPr>
        <p:spPr>
          <a:xfrm>
            <a:off x="6516216" y="17008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0" name="Oval 19"/>
          <p:cNvSpPr/>
          <p:nvPr/>
        </p:nvSpPr>
        <p:spPr>
          <a:xfrm>
            <a:off x="2949306" y="400077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1" name="Oval 20"/>
          <p:cNvSpPr/>
          <p:nvPr/>
        </p:nvSpPr>
        <p:spPr>
          <a:xfrm>
            <a:off x="5114604" y="34081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31" name="Rectangle 30"/>
          <p:cNvSpPr/>
          <p:nvPr/>
        </p:nvSpPr>
        <p:spPr>
          <a:xfrm>
            <a:off x="4937238" y="2630923"/>
            <a:ext cx="642874" cy="64890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4" name="Oval 13"/>
          <p:cNvSpPr/>
          <p:nvPr/>
        </p:nvSpPr>
        <p:spPr>
          <a:xfrm>
            <a:off x="4897562" y="22048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grpSp>
        <p:nvGrpSpPr>
          <p:cNvPr id="76" name="Group 75"/>
          <p:cNvGrpSpPr/>
          <p:nvPr/>
        </p:nvGrpSpPr>
        <p:grpSpPr>
          <a:xfrm>
            <a:off x="4213483" y="3248980"/>
            <a:ext cx="759759" cy="517364"/>
            <a:chOff x="4213483" y="3248980"/>
            <a:chExt cx="759759" cy="517364"/>
          </a:xfrm>
        </p:grpSpPr>
        <p:sp>
          <p:nvSpPr>
            <p:cNvPr id="38" name="Oval 37"/>
            <p:cNvSpPr/>
            <p:nvPr/>
          </p:nvSpPr>
          <p:spPr>
            <a:xfrm>
              <a:off x="4901234" y="3248980"/>
              <a:ext cx="72008" cy="72008"/>
            </a:xfrm>
            <a:prstGeom prst="ellipse">
              <a:avLst/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da-DK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4213483" y="3320988"/>
              <a:ext cx="723755" cy="445356"/>
              <a:chOff x="4213483" y="3320988"/>
              <a:chExt cx="723755" cy="445356"/>
            </a:xfrm>
          </p:grpSpPr>
          <mc:AlternateContent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4213483" y="3397012"/>
                    <a:ext cx="371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da-DK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14:m>
                      <m:oMathPara>
                        <m:oMathParaPr>
                          <m:jc/>
                        </m:oMathParaPr>
                        <m:oMath>
                          <m:acc>
                            <m:accPr>
                              <m:chr m:val="̅"/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da-DK"/>
                  </a:p>
                </p:txBody>
              </p:sp>
            </mc:Choice>
            <mc:Fallback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3483" y="3397012"/>
                    <a:ext cx="371384" cy="369332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>
                <a:stCxn id="37" idx="3"/>
                <a:endCxn id="38" idx="4"/>
              </p:cNvCxnSpPr>
              <p:nvPr/>
            </p:nvCxnSpPr>
            <p:spPr>
              <a:xfrm flipV="1">
                <a:off x="4584867" y="3320988"/>
                <a:ext cx="352371" cy="26069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Group 74"/>
          <p:cNvGrpSpPr/>
          <p:nvPr/>
        </p:nvGrpSpPr>
        <p:grpSpPr>
          <a:xfrm>
            <a:off x="4127705" y="2204864"/>
            <a:ext cx="841720" cy="462114"/>
            <a:chOff x="4127705" y="2204864"/>
            <a:chExt cx="841720" cy="462114"/>
          </a:xfrm>
        </p:grpSpPr>
        <p:sp>
          <p:nvSpPr>
            <p:cNvPr id="23" name="Oval 22"/>
            <p:cNvSpPr/>
            <p:nvPr/>
          </p:nvSpPr>
          <p:spPr>
            <a:xfrm>
              <a:off x="4897417" y="259497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da-DK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127705" y="2204864"/>
              <a:ext cx="780257" cy="400651"/>
              <a:chOff x="4127705" y="2204864"/>
              <a:chExt cx="780257" cy="400651"/>
            </a:xfrm>
          </p:grpSpPr>
          <mc:AlternateContent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127705" y="2204864"/>
                    <a:ext cx="4350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da-DK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14:m>
                      <m:oMathPara>
                        <m:oMathParaPr>
                          <m:jc/>
                        </m:oMathParaPr>
                        <m:oMath>
                          <m:sSub>
                            <m:sSub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a-D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da-DK"/>
                  </a:p>
                </p:txBody>
              </p:sp>
            </mc:Choice>
            <mc:Fallback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7705" y="2204864"/>
                    <a:ext cx="435054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t="-6667" r="-1408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/>
              <p:cNvCxnSpPr>
                <a:stCxn id="36" idx="3"/>
                <a:endCxn id="23" idx="1"/>
              </p:cNvCxnSpPr>
              <p:nvPr/>
            </p:nvCxnSpPr>
            <p:spPr>
              <a:xfrm>
                <a:off x="4562759" y="2389530"/>
                <a:ext cx="345203" cy="2159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Group 67"/>
          <p:cNvGrpSpPr/>
          <p:nvPr/>
        </p:nvGrpSpPr>
        <p:grpSpPr>
          <a:xfrm>
            <a:off x="4381414" y="1657547"/>
            <a:ext cx="526693" cy="557862"/>
            <a:chOff x="4381414" y="1657547"/>
            <a:chExt cx="526693" cy="557862"/>
          </a:xfrm>
        </p:grpSpPr>
        <mc:AlternateContent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381414" y="1657547"/>
                  <a:ext cx="4069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sSub>
                          <m:sSubPr>
                            <m:ctrlPr>
                              <a:rPr lang="da-DK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6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da-DK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a-DK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414" y="1657547"/>
                  <a:ext cx="406906" cy="33855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>
              <a:stCxn id="32" idx="2"/>
              <a:endCxn id="14" idx="1"/>
            </p:cNvCxnSpPr>
            <p:nvPr/>
          </p:nvCxnSpPr>
          <p:spPr>
            <a:xfrm>
              <a:off x="4584867" y="1996101"/>
              <a:ext cx="323240" cy="2193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114604" y="1228110"/>
            <a:ext cx="1795999" cy="1209722"/>
            <a:chOff x="5114604" y="1228110"/>
            <a:chExt cx="1795999" cy="1209722"/>
          </a:xfrm>
        </p:grpSpPr>
        <mc:AlternateContent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439495" y="1228110"/>
                  <a:ext cx="147110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da-DK" sz="1600" b="1" smtClean="0">
                      <a:solidFill>
                        <a:schemeClr val="tx2"/>
                      </a:solidFill>
                    </a:rPr>
                    <a:t>Bidrag til </a:t>
                  </a:r>
                  <a14:m>
                    <m:oMathPara>
                      <m:oMathParaPr>
                        <m:jc/>
                      </m:oMathParaPr>
                      <m:oMath>
                        <m:sSub>
                          <m:sSubPr>
                            <m:ctrlPr>
                              <a:rPr lang="da-DK" sz="16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𝑺𝑺</m:t>
                            </m:r>
                          </m:e>
                          <m:sub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𝒓𝒆𝒔</m:t>
                            </m:r>
                          </m:sub>
                        </m:sSub>
                      </m:oMath>
                    </m:oMathPara>
                  </a14:m>
                  <a:endParaRPr lang="da-DK" b="1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495" y="1228110"/>
                  <a:ext cx="1471108" cy="3385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2066" t="-5357" b="-21429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/>
            <p:cNvCxnSpPr>
              <a:stCxn id="33" idx="1"/>
            </p:cNvCxnSpPr>
            <p:nvPr/>
          </p:nvCxnSpPr>
          <p:spPr>
            <a:xfrm flipH="1">
              <a:off x="5114604" y="1397387"/>
              <a:ext cx="324891" cy="1040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796136" y="2296984"/>
            <a:ext cx="2709006" cy="338554"/>
            <a:chOff x="5796136" y="2296984"/>
            <a:chExt cx="2709006" cy="338554"/>
          </a:xfrm>
        </p:grpSpPr>
        <mc:AlternateContent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910603" y="2296984"/>
                  <a:ext cx="159453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da-DK" sz="1600" b="1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effectLst/>
                    </a:rPr>
                    <a:t>Bidrag til </a:t>
                  </a:r>
                  <a14:m>
                    <m:oMathPara>
                      <m:oMathParaPr>
                        <m:jc/>
                      </m:oMathParaPr>
                      <m:oMath>
                        <m:sSub>
                          <m:sSubPr>
                            <m:ctrlPr>
                              <a:rPr lang="da-DK" sz="1600" b="1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/>
                                <a:latin typeface="Cambria Math"/>
                              </a:rPr>
                              <m:t>𝑺𝑺</m:t>
                            </m:r>
                          </m:e>
                          <m:sub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/>
                                <a:latin typeface="Cambria Math"/>
                              </a:rPr>
                              <m:t>𝒕𝒐𝒕𝒂𝒍</m:t>
                            </m:r>
                          </m:sub>
                        </m:sSub>
                      </m:oMath>
                    </m:oMathPara>
                  </a14:m>
                  <a:endParaRPr lang="da-DK" b="1">
                    <a:effectLst/>
                  </a:endParaRPr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603" y="2296984"/>
                  <a:ext cx="1594539" cy="33855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299" t="-5455" b="-23636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>
              <a:stCxn id="35" idx="1"/>
            </p:cNvCxnSpPr>
            <p:nvPr/>
          </p:nvCxnSpPr>
          <p:spPr>
            <a:xfrm flipH="1">
              <a:off x="5796136" y="2466261"/>
              <a:ext cx="1114467" cy="312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39495" y="2955375"/>
            <a:ext cx="2141429" cy="1119136"/>
            <a:chOff x="5439495" y="2955375"/>
            <a:chExt cx="2141429" cy="1119136"/>
          </a:xfrm>
        </p:grpSpPr>
        <mc:AlternateContent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084168" y="3712617"/>
                  <a:ext cx="1496756" cy="3618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da-DK" sz="1600" b="1" smtClean="0">
                      <a:solidFill>
                        <a:srgbClr val="FF0000"/>
                      </a:solidFill>
                    </a:rPr>
                    <a:t>Bidrag til </a:t>
                  </a:r>
                  <a14:m>
                    <m:oMathPara>
                      <m:oMathParaPr>
                        <m:jc/>
                      </m:oMathParaPr>
                      <m:oMath>
                        <m:sSub>
                          <m:sSubPr>
                            <m:ctrlPr>
                              <a:rPr lang="da-DK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𝑺𝑺</m:t>
                            </m:r>
                          </m:e>
                          <m:sub>
                            <m:r>
                              <m:rPr>
                                <m:sty m:val="bi"/>
                              </m:rPr>
                              <a:rPr lang="da-DK" sz="1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𝒓𝒆𝒈</m:t>
                            </m:r>
                          </m:sub>
                        </m:sSub>
                      </m:oMath>
                    </m:oMathPara>
                  </a14:m>
                  <a:endParaRPr lang="da-DK" b="1"/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3712617"/>
                  <a:ext cx="1496756" cy="36189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033" t="-3390" r="0" b="-16949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/>
            <p:cNvCxnSpPr>
              <a:stCxn id="34" idx="1"/>
            </p:cNvCxnSpPr>
            <p:nvPr/>
          </p:nvCxnSpPr>
          <p:spPr>
            <a:xfrm flipH="1" flipV="1">
              <a:off x="5439495" y="2955375"/>
              <a:ext cx="644673" cy="9381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827584" y="1566664"/>
            <a:ext cx="7843319" cy="2798440"/>
            <a:chOff x="827584" y="1566664"/>
            <a:chExt cx="7843319" cy="279844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827584" y="1772816"/>
              <a:ext cx="6120680" cy="25922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147216" y="1566664"/>
                  <a:ext cx="15236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̂"/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da-DK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da-DK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da-DK"/>
                </a:p>
              </p:txBody>
            </p:sp>
          </mc:Choice>
          <mc:Fallback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216" y="1566664"/>
                  <a:ext cx="1523687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6557" b="-4918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1187624" y="3110846"/>
            <a:ext cx="6933859" cy="369332"/>
            <a:chOff x="1187624" y="3110846"/>
            <a:chExt cx="6933859" cy="369332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1187624" y="3284984"/>
              <a:ext cx="5976664" cy="0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7314917" y="3110846"/>
                  <a:ext cx="806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da-DK" b="0" i="1" smtClean="0">
                            <a:latin typeface="Cambria Math"/>
                          </a:rPr>
                          <m:t>𝑦</m:t>
                        </m:r>
                        <m:r>
                          <a:rPr lang="da-DK" b="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da-DK"/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917" y="3110846"/>
                  <a:ext cx="806566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7273" b="-4918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Oval 76"/>
          <p:cNvSpPr/>
          <p:nvPr/>
        </p:nvSpPr>
        <p:spPr>
          <a:xfrm>
            <a:off x="5683790" y="165455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78" name="Oval 77"/>
          <p:cNvSpPr/>
          <p:nvPr/>
        </p:nvSpPr>
        <p:spPr>
          <a:xfrm>
            <a:off x="2231740" y="42210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79" name="Oval 78"/>
          <p:cNvSpPr/>
          <p:nvPr/>
        </p:nvSpPr>
        <p:spPr>
          <a:xfrm>
            <a:off x="1259632" y="381507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80" name="Oval 79"/>
          <p:cNvSpPr/>
          <p:nvPr/>
        </p:nvSpPr>
        <p:spPr>
          <a:xfrm>
            <a:off x="3887924" y="385180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81" name="Oval 80"/>
          <p:cNvSpPr/>
          <p:nvPr/>
        </p:nvSpPr>
        <p:spPr>
          <a:xfrm>
            <a:off x="3403374" y="359275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82" name="Oval 81"/>
          <p:cNvSpPr/>
          <p:nvPr/>
        </p:nvSpPr>
        <p:spPr>
          <a:xfrm>
            <a:off x="3547390" y="25548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83" name="Oval 82"/>
          <p:cNvSpPr/>
          <p:nvPr/>
        </p:nvSpPr>
        <p:spPr>
          <a:xfrm>
            <a:off x="2829211" y="358167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84" name="Oval 83"/>
          <p:cNvSpPr/>
          <p:nvPr/>
        </p:nvSpPr>
        <p:spPr>
          <a:xfrm>
            <a:off x="2379204" y="29968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cxnSp>
        <p:nvCxnSpPr>
          <p:cNvPr id="86" name="Straight Arrow Connector 85"/>
          <p:cNvCxnSpPr/>
          <p:nvPr/>
        </p:nvCxnSpPr>
        <p:spPr>
          <a:xfrm flipH="1" flipV="1">
            <a:off x="971600" y="1397387"/>
            <a:ext cx="0" cy="32557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845347" y="4509120"/>
            <a:ext cx="67362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4726294" y="2266327"/>
            <a:ext cx="404726" cy="2556964"/>
            <a:chOff x="4726294" y="2266327"/>
            <a:chExt cx="404726" cy="2556964"/>
          </a:xfrm>
        </p:grpSpPr>
        <p:cxnSp>
          <p:nvCxnSpPr>
            <p:cNvPr id="93" name="Straight Connector 92"/>
            <p:cNvCxnSpPr>
              <a:stCxn id="14" idx="5"/>
            </p:cNvCxnSpPr>
            <p:nvPr/>
          </p:nvCxnSpPr>
          <p:spPr>
            <a:xfrm flipH="1">
              <a:off x="4937238" y="2266327"/>
              <a:ext cx="0" cy="231480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26294" y="4484737"/>
                  <a:ext cx="40472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sSub>
                          <m:sSubPr>
                            <m:ctrlPr>
                              <a:rPr lang="da-DK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6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a-DK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a-DK"/>
                </a:p>
              </p:txBody>
            </p:sp>
          </mc:Choice>
          <mc:Fallback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294" y="4484737"/>
                  <a:ext cx="404726" cy="33855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98053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 uiExpand="1" build="p"/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3" name="Oval 82"/>
          <p:cNvSpPr/>
          <p:nvPr/>
        </p:nvSpPr>
        <p:spPr>
          <a:xfrm>
            <a:off x="2829211" y="358167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grpSp>
        <p:nvGrpSpPr>
          <p:cNvPr id="42" name="Group 41"/>
          <p:cNvGrpSpPr/>
          <p:nvPr/>
        </p:nvGrpSpPr>
        <p:grpSpPr>
          <a:xfrm>
            <a:off x="2414871" y="1832971"/>
            <a:ext cx="2371052" cy="1879646"/>
            <a:chOff x="2414871" y="1832971"/>
            <a:chExt cx="2371052" cy="1879646"/>
          </a:xfrm>
        </p:grpSpPr>
        <p:sp>
          <p:nvSpPr>
            <p:cNvPr id="30" name="Rectangle 29"/>
            <p:cNvSpPr/>
            <p:nvPr/>
          </p:nvSpPr>
          <p:spPr>
            <a:xfrm>
              <a:off x="2414871" y="3040927"/>
              <a:ext cx="626221" cy="6716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da-DK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2985310" y="1832971"/>
              <a:ext cx="1800613" cy="1243960"/>
              <a:chOff x="5109990" y="1228110"/>
              <a:chExt cx="1800613" cy="1243960"/>
            </a:xfrm>
          </p:grpSpPr>
          <mc:AlternateContent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439495" y="1228110"/>
                    <a:ext cx="147110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da-DK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da-DK" sz="1600" b="1" smtClean="0">
                        <a:solidFill>
                          <a:schemeClr val="tx2"/>
                        </a:solidFill>
                      </a:rPr>
                      <a:t>Bidrag til </a:t>
                    </a:r>
                    <a14:m>
                      <m:oMathPara>
                        <m:oMathParaPr>
                          <m:jc/>
                        </m:oMathParaPr>
                        <m:oMath>
                          <m:sSub>
                            <m:sSubPr>
                              <m:ctrlPr>
                                <a:rPr lang="da-DK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i"/>
                                </m:rPr>
                                <a:rPr lang="da-DK" sz="1600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𝑺𝑺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lang="da-DK" sz="1600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𝒓𝒆𝒔</m:t>
                              </m:r>
                            </m:sub>
                          </m:sSub>
                        </m:oMath>
                      </m:oMathPara>
                    </a14:m>
                    <a:endParaRPr lang="da-DK" b="1"/>
                  </a:p>
                </p:txBody>
              </p:sp>
            </mc:Choice>
            <mc:Fallback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9495" y="1228110"/>
                    <a:ext cx="1471108" cy="338554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l="-2066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Straight Arrow Connector 53"/>
              <p:cNvCxnSpPr>
                <a:stCxn id="33" idx="1"/>
              </p:cNvCxnSpPr>
              <p:nvPr/>
            </p:nvCxnSpPr>
            <p:spPr>
              <a:xfrm flipH="1">
                <a:off x="5109990" y="1397387"/>
                <a:ext cx="329505" cy="10746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Oval 93"/>
          <p:cNvSpPr/>
          <p:nvPr/>
        </p:nvSpPr>
        <p:spPr>
          <a:xfrm>
            <a:off x="5544108" y="27590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Forskellige Sums of Squares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4941168"/>
                <a:ext cx="8676456" cy="1800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da-DK" sz="20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𝑺𝑺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da-DK" sz="20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𝒕𝒐𝒕𝒂𝒍</m:t>
                          </m:r>
                        </m:sub>
                      </m:sSub>
                      <m:r>
                        <a:rPr lang="da-DK" sz="20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000"/>
                          </a:solidFill>
                          <a:latin typeface="Cambria Math"/>
                        </a:rPr>
                        <m:t> 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i="1">
                              <a:latin typeface="Cambria Math"/>
                            </a:rPr>
                            <m:t>𝑖</m:t>
                          </m:r>
                          <m:r>
                            <a:rPr lang="da-DK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da-DK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/>
                  <a:t> 		Mål for samlet variation i data</a:t>
                </a:r>
              </a:p>
              <a:p>
                <a:pPr marL="0" indent="0">
                  <a:buNone/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𝑺𝑺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𝒓𝒆𝒔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 sz="2000">
                          <a:latin typeface="Cambria Math"/>
                        </a:rPr>
                        <m:t>   </m:t>
                      </m:r>
                      <m:r>
                        <a:rPr lang="da-DK" sz="2000" i="1">
                          <a:latin typeface="Cambria Math"/>
                        </a:rPr>
                        <m:t> 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i="1">
                              <a:latin typeface="Cambria Math"/>
                            </a:rPr>
                            <m:t>𝑖</m:t>
                          </m:r>
                          <m:r>
                            <a:rPr lang="da-DK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/>
                  <a:t>	Mål for variation, som modellen ikke forklarer</a:t>
                </a:r>
              </a:p>
              <a:p>
                <a:pPr marL="0" indent="0">
                  <a:buNone/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𝑺𝑺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𝒓𝒆𝒈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 sz="2000">
                          <a:latin typeface="Cambria Math"/>
                        </a:rPr>
                        <m:t>   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i="1">
                              <a:latin typeface="Cambria Math"/>
                            </a:rPr>
                            <m:t>𝑖</m:t>
                          </m:r>
                          <m:r>
                            <a:rPr lang="da-DK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da-DK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/>
                  <a:t>		Mål for variation, som modellen forklarer</a:t>
                </a:r>
              </a:p>
              <a:p>
                <a:pPr marL="0" indent="0">
                  <a:buNone/>
                </a:pPr>
                <a:r>
                  <a:rPr lang="da-DK" sz="800"/>
                  <a:t> </a:t>
                </a:r>
                <a:br>
                  <a:rPr lang="da-DK" sz="2000"/>
                </a:br>
                <a14:m>
                  <m:oMathPara>
                    <m:oMathParaPr>
                      <m:jc m:val="left"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 =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𝑟𝑒𝑔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endParaRPr lang="da-DK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4941168"/>
                <a:ext cx="8676456" cy="1800200"/>
              </a:xfrm>
              <a:blipFill>
                <a:blip r:embed="rId4"/>
                <a:stretch>
                  <a:fillRect t="-26780" b="-94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36</a:t>
            </a:fld>
            <a:endParaRPr lang="da-DK"/>
          </a:p>
        </p:txBody>
      </p:sp>
      <p:sp>
        <p:nvSpPr>
          <p:cNvPr id="8" name="Oval 7"/>
          <p:cNvSpPr/>
          <p:nvPr/>
        </p:nvSpPr>
        <p:spPr>
          <a:xfrm>
            <a:off x="2030016" y="343488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9" name="Oval 8"/>
          <p:cNvSpPr/>
          <p:nvPr/>
        </p:nvSpPr>
        <p:spPr>
          <a:xfrm>
            <a:off x="3310985" y="304092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0" name="Oval 9"/>
          <p:cNvSpPr/>
          <p:nvPr/>
        </p:nvSpPr>
        <p:spPr>
          <a:xfrm>
            <a:off x="6012160" y="19888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1" name="Oval 10"/>
          <p:cNvSpPr/>
          <p:nvPr/>
        </p:nvSpPr>
        <p:spPr>
          <a:xfrm>
            <a:off x="6300192" y="21328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2" name="Oval 11"/>
          <p:cNvSpPr/>
          <p:nvPr/>
        </p:nvSpPr>
        <p:spPr>
          <a:xfrm>
            <a:off x="1725216" y="37145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3" name="Oval 12"/>
          <p:cNvSpPr/>
          <p:nvPr/>
        </p:nvSpPr>
        <p:spPr>
          <a:xfrm>
            <a:off x="4490751" y="32129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5" name="Oval 14"/>
          <p:cNvSpPr/>
          <p:nvPr/>
        </p:nvSpPr>
        <p:spPr>
          <a:xfrm>
            <a:off x="2864024" y="28529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6" name="Oval 15"/>
          <p:cNvSpPr/>
          <p:nvPr/>
        </p:nvSpPr>
        <p:spPr>
          <a:xfrm>
            <a:off x="6156176" y="311084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7" name="Oval 16"/>
          <p:cNvSpPr/>
          <p:nvPr/>
        </p:nvSpPr>
        <p:spPr>
          <a:xfrm>
            <a:off x="2415208" y="377906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8" name="Oval 17"/>
          <p:cNvSpPr/>
          <p:nvPr/>
        </p:nvSpPr>
        <p:spPr>
          <a:xfrm>
            <a:off x="6588224" y="276532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9" name="Oval 18"/>
          <p:cNvSpPr/>
          <p:nvPr/>
        </p:nvSpPr>
        <p:spPr>
          <a:xfrm>
            <a:off x="6516216" y="17008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0" name="Oval 19"/>
          <p:cNvSpPr/>
          <p:nvPr/>
        </p:nvSpPr>
        <p:spPr>
          <a:xfrm>
            <a:off x="2949306" y="400077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1" name="Oval 20"/>
          <p:cNvSpPr/>
          <p:nvPr/>
        </p:nvSpPr>
        <p:spPr>
          <a:xfrm>
            <a:off x="5114604" y="34081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4" name="Oval 13"/>
          <p:cNvSpPr/>
          <p:nvPr/>
        </p:nvSpPr>
        <p:spPr>
          <a:xfrm>
            <a:off x="4897562" y="22048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grpSp>
        <p:nvGrpSpPr>
          <p:cNvPr id="76" name="Group 75"/>
          <p:cNvGrpSpPr/>
          <p:nvPr/>
        </p:nvGrpSpPr>
        <p:grpSpPr>
          <a:xfrm>
            <a:off x="1691453" y="3250880"/>
            <a:ext cx="759759" cy="517364"/>
            <a:chOff x="4213483" y="3248980"/>
            <a:chExt cx="759759" cy="517364"/>
          </a:xfrm>
        </p:grpSpPr>
        <p:grpSp>
          <p:nvGrpSpPr>
            <p:cNvPr id="72" name="Group 71"/>
            <p:cNvGrpSpPr/>
            <p:nvPr/>
          </p:nvGrpSpPr>
          <p:grpSpPr>
            <a:xfrm>
              <a:off x="4213483" y="3310443"/>
              <a:ext cx="698296" cy="455901"/>
              <a:chOff x="4213483" y="3310443"/>
              <a:chExt cx="698296" cy="455901"/>
            </a:xfrm>
          </p:grpSpPr>
          <mc:AlternateContent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4213483" y="3397012"/>
                    <a:ext cx="371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da-DK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14:m>
                      <m:oMathPara>
                        <m:oMathParaPr>
                          <m:jc/>
                        </m:oMathParaPr>
                        <m:oMath>
                          <m:acc>
                            <m:accPr>
                              <m:chr m:val="̅"/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da-DK"/>
                  </a:p>
                </p:txBody>
              </p:sp>
            </mc:Choice>
            <mc:Fallback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3483" y="3397012"/>
                    <a:ext cx="371384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>
                <a:stCxn id="37" idx="3"/>
                <a:endCxn id="38" idx="3"/>
              </p:cNvCxnSpPr>
              <p:nvPr/>
            </p:nvCxnSpPr>
            <p:spPr>
              <a:xfrm flipV="1">
                <a:off x="4584867" y="3310443"/>
                <a:ext cx="326912" cy="271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Oval 37"/>
            <p:cNvSpPr/>
            <p:nvPr/>
          </p:nvSpPr>
          <p:spPr>
            <a:xfrm>
              <a:off x="4901234" y="3248980"/>
              <a:ext cx="72008" cy="72008"/>
            </a:xfrm>
            <a:prstGeom prst="ellipse">
              <a:avLst/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da-DK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659618" y="3665939"/>
            <a:ext cx="791258" cy="631600"/>
            <a:chOff x="4178167" y="2594970"/>
            <a:chExt cx="791258" cy="631600"/>
          </a:xfrm>
        </p:grpSpPr>
        <p:sp>
          <p:nvSpPr>
            <p:cNvPr id="23" name="Oval 22"/>
            <p:cNvSpPr/>
            <p:nvPr/>
          </p:nvSpPr>
          <p:spPr>
            <a:xfrm>
              <a:off x="4897417" y="259497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da-DK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178167" y="2656433"/>
              <a:ext cx="729795" cy="570137"/>
              <a:chOff x="4178167" y="2656433"/>
              <a:chExt cx="729795" cy="570137"/>
            </a:xfrm>
          </p:grpSpPr>
          <mc:AlternateContent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178167" y="2857238"/>
                    <a:ext cx="4350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da-DK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14:m>
                      <m:oMathPara>
                        <m:oMathParaPr>
                          <m:jc/>
                        </m:oMathParaPr>
                        <m:oMath>
                          <m:sSub>
                            <m:sSub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a-D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da-DK"/>
                  </a:p>
                </p:txBody>
              </p:sp>
            </mc:Choice>
            <mc:Fallback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67" y="2857238"/>
                    <a:ext cx="435054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t="-6557" r="-12500" b="-4918"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/>
              <p:cNvCxnSpPr>
                <a:stCxn id="36" idx="3"/>
                <a:endCxn id="23" idx="3"/>
              </p:cNvCxnSpPr>
              <p:nvPr/>
            </p:nvCxnSpPr>
            <p:spPr>
              <a:xfrm flipV="1">
                <a:off x="4613221" y="2656433"/>
                <a:ext cx="294741" cy="3854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Group 67"/>
          <p:cNvGrpSpPr/>
          <p:nvPr/>
        </p:nvGrpSpPr>
        <p:grpSpPr>
          <a:xfrm>
            <a:off x="1863463" y="2437793"/>
            <a:ext cx="526693" cy="557862"/>
            <a:chOff x="4381414" y="1657547"/>
            <a:chExt cx="526693" cy="557862"/>
          </a:xfrm>
        </p:grpSpPr>
        <mc:AlternateContent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381414" y="1657547"/>
                  <a:ext cx="4069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sSub>
                          <m:sSubPr>
                            <m:ctrlPr>
                              <a:rPr lang="da-DK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6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da-DK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a-DK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414" y="1657547"/>
                  <a:ext cx="406906" cy="3385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>
              <a:stCxn id="32" idx="2"/>
              <a:endCxn id="14" idx="1"/>
            </p:cNvCxnSpPr>
            <p:nvPr/>
          </p:nvCxnSpPr>
          <p:spPr>
            <a:xfrm>
              <a:off x="4584867" y="1996101"/>
              <a:ext cx="323240" cy="2193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465801" y="1855567"/>
            <a:ext cx="1594539" cy="1426640"/>
            <a:chOff x="1465801" y="1855567"/>
            <a:chExt cx="1594539" cy="1426640"/>
          </a:xfrm>
        </p:grpSpPr>
        <p:sp>
          <p:nvSpPr>
            <p:cNvPr id="29" name="Rectangle 28"/>
            <p:cNvSpPr/>
            <p:nvPr/>
          </p:nvSpPr>
          <p:spPr>
            <a:xfrm>
              <a:off x="2417589" y="3040849"/>
              <a:ext cx="235734" cy="2413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da-DK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465801" y="1855567"/>
              <a:ext cx="1594539" cy="1185282"/>
              <a:chOff x="6910603" y="2296984"/>
              <a:chExt cx="1594539" cy="1185282"/>
            </a:xfrm>
          </p:grpSpPr>
          <mc:AlternateContent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6910603" y="2296984"/>
                    <a:ext cx="159453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da-DK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da-DK" sz="1600" b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C000"/>
                        </a:solidFill>
                        <a:effectLst/>
                      </a:rPr>
                      <a:t>Bidrag til </a:t>
                    </a:r>
                    <a14:m>
                      <m:oMathPara>
                        <m:oMathParaPr>
                          <m:jc/>
                        </m:oMathParaPr>
                        <m:oMath>
                          <m:sSub>
                            <m:sSubPr>
                              <m:ctrlPr>
                                <a:rPr lang="da-DK" sz="16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i"/>
                                </m:rPr>
                                <a:rPr lang="da-DK" sz="16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rgbClr val="FFC000"/>
                                  </a:solidFill>
                                  <a:effectLst/>
                                  <a:latin typeface="Cambria Math"/>
                                </a:rPr>
                                <m:t>𝑺𝑺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lang="da-DK" sz="16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rgbClr val="FFC000"/>
                                  </a:solidFill>
                                  <a:effectLst/>
                                  <a:latin typeface="Cambria Math"/>
                                </a:rPr>
                                <m:t>𝒕𝒐𝒕𝒂𝒍</m:t>
                              </m:r>
                            </m:sub>
                          </m:sSub>
                        </m:oMath>
                      </m:oMathPara>
                    </a14:m>
                    <a:endParaRPr lang="da-DK" b="1">
                      <a:effectLst/>
                    </a:endParaRPr>
                  </a:p>
                </p:txBody>
              </p:sp>
            </mc:Choice>
            <mc:Fallback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603" y="2296984"/>
                    <a:ext cx="1594539" cy="338554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2299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/>
              <p:cNvCxnSpPr>
                <a:stCxn id="35" idx="2"/>
                <a:endCxn id="29" idx="0"/>
              </p:cNvCxnSpPr>
              <p:nvPr/>
            </p:nvCxnSpPr>
            <p:spPr>
              <a:xfrm>
                <a:off x="7707873" y="2635538"/>
                <a:ext cx="272385" cy="8467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414978" y="3284503"/>
            <a:ext cx="2525615" cy="1044876"/>
            <a:chOff x="2419740" y="3286884"/>
            <a:chExt cx="2525615" cy="1044876"/>
          </a:xfrm>
        </p:grpSpPr>
        <p:sp>
          <p:nvSpPr>
            <p:cNvPr id="31" name="Rectangle 30"/>
            <p:cNvSpPr/>
            <p:nvPr/>
          </p:nvSpPr>
          <p:spPr>
            <a:xfrm>
              <a:off x="2419740" y="3286884"/>
              <a:ext cx="423707" cy="4276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a-DK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da-DK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2650942" y="3617682"/>
              <a:ext cx="2294413" cy="714078"/>
              <a:chOff x="5439495" y="2901155"/>
              <a:chExt cx="2294413" cy="714078"/>
            </a:xfrm>
          </p:grpSpPr>
          <mc:AlternateContent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6237152" y="3253339"/>
                    <a:ext cx="1496756" cy="3618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da-DK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da-DK" sz="1600" b="1" smtClean="0">
                        <a:solidFill>
                          <a:srgbClr val="FF0000"/>
                        </a:solidFill>
                      </a:rPr>
                      <a:t>Bidrag til </a:t>
                    </a:r>
                    <a14:m>
                      <m:oMathPara>
                        <m:oMathParaPr>
                          <m:jc/>
                        </m:oMathParaPr>
                        <m:oMath>
                          <m:sSub>
                            <m:sSubPr>
                              <m:ctrlPr>
                                <a:rPr lang="da-DK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i"/>
                                </m:rPr>
                                <a:rPr lang="da-DK" sz="16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𝑺𝑺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lang="da-DK" sz="16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𝒓𝒆𝒈</m:t>
                              </m:r>
                            </m:sub>
                          </m:sSub>
                        </m:oMath>
                      </m:oMathPara>
                    </a14:m>
                    <a:endParaRPr lang="da-DK" b="1"/>
                  </a:p>
                </p:txBody>
              </p:sp>
            </mc:Choice>
            <mc:Fallback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7152" y="3253339"/>
                    <a:ext cx="1496756" cy="361894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2449" t="-3390" b="-16949"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>
                <a:stCxn id="34" idx="1"/>
              </p:cNvCxnSpPr>
              <p:nvPr/>
            </p:nvCxnSpPr>
            <p:spPr>
              <a:xfrm flipH="1" flipV="1">
                <a:off x="5439495" y="2901155"/>
                <a:ext cx="797657" cy="53313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827584" y="1566664"/>
            <a:ext cx="7843319" cy="2798440"/>
            <a:chOff x="827584" y="1566664"/>
            <a:chExt cx="7843319" cy="279844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827584" y="1772816"/>
              <a:ext cx="6120680" cy="25922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147216" y="1566664"/>
                  <a:ext cx="15236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̂"/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da-DK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da-DK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da-DK"/>
                </a:p>
              </p:txBody>
            </p:sp>
          </mc:Choice>
          <mc:Fallback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216" y="1566664"/>
                  <a:ext cx="1523687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6557" b="-4918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1187624" y="3110846"/>
            <a:ext cx="6933859" cy="369332"/>
            <a:chOff x="1187624" y="3110846"/>
            <a:chExt cx="6933859" cy="369332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1187624" y="3284984"/>
              <a:ext cx="5976664" cy="0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7314917" y="3110846"/>
                  <a:ext cx="806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da-DK" b="0" i="1" smtClean="0">
                            <a:latin typeface="Cambria Math"/>
                          </a:rPr>
                          <m:t>𝑦</m:t>
                        </m:r>
                        <m:r>
                          <a:rPr lang="da-DK" b="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da-DK"/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917" y="3110846"/>
                  <a:ext cx="806566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7273" b="-4918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Oval 76"/>
          <p:cNvSpPr/>
          <p:nvPr/>
        </p:nvSpPr>
        <p:spPr>
          <a:xfrm>
            <a:off x="5683790" y="165455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78" name="Oval 77"/>
          <p:cNvSpPr/>
          <p:nvPr/>
        </p:nvSpPr>
        <p:spPr>
          <a:xfrm>
            <a:off x="2231740" y="42210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79" name="Oval 78"/>
          <p:cNvSpPr/>
          <p:nvPr/>
        </p:nvSpPr>
        <p:spPr>
          <a:xfrm>
            <a:off x="1259632" y="381507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80" name="Oval 79"/>
          <p:cNvSpPr/>
          <p:nvPr/>
        </p:nvSpPr>
        <p:spPr>
          <a:xfrm>
            <a:off x="3887924" y="385180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81" name="Oval 80"/>
          <p:cNvSpPr/>
          <p:nvPr/>
        </p:nvSpPr>
        <p:spPr>
          <a:xfrm>
            <a:off x="3403374" y="359275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82" name="Oval 81"/>
          <p:cNvSpPr/>
          <p:nvPr/>
        </p:nvSpPr>
        <p:spPr>
          <a:xfrm>
            <a:off x="3547390" y="25548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84" name="Oval 83"/>
          <p:cNvSpPr/>
          <p:nvPr/>
        </p:nvSpPr>
        <p:spPr>
          <a:xfrm>
            <a:off x="2379204" y="29968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cxnSp>
        <p:nvCxnSpPr>
          <p:cNvPr id="86" name="Straight Arrow Connector 85"/>
          <p:cNvCxnSpPr/>
          <p:nvPr/>
        </p:nvCxnSpPr>
        <p:spPr>
          <a:xfrm flipH="1" flipV="1">
            <a:off x="971600" y="1397387"/>
            <a:ext cx="0" cy="32557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845347" y="4509120"/>
            <a:ext cx="67362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2208794" y="3040927"/>
            <a:ext cx="404726" cy="1782363"/>
            <a:chOff x="4726294" y="2266327"/>
            <a:chExt cx="404726" cy="2556964"/>
          </a:xfrm>
        </p:grpSpPr>
        <p:cxnSp>
          <p:nvCxnSpPr>
            <p:cNvPr id="88" name="Straight Connector 87"/>
            <p:cNvCxnSpPr/>
            <p:nvPr/>
          </p:nvCxnSpPr>
          <p:spPr>
            <a:xfrm flipH="1">
              <a:off x="4937238" y="2266327"/>
              <a:ext cx="0" cy="231480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4726294" y="4484737"/>
                  <a:ext cx="40472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a-DK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sSub>
                          <m:sSubPr>
                            <m:ctrlPr>
                              <a:rPr lang="da-DK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6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a-DK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a-DK"/>
                </a:p>
              </p:txBody>
            </p:sp>
          </mc:Choice>
          <mc:Fallback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294" y="4484737"/>
                  <a:ext cx="404726" cy="33855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6725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Forskellige Sums of Squares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4941168"/>
                <a:ext cx="8676456" cy="1800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da-DK" sz="20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𝑺𝑺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da-DK" sz="20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𝒕𝒐𝒕𝒂𝒍</m:t>
                          </m:r>
                        </m:sub>
                      </m:sSub>
                      <m:r>
                        <a:rPr lang="da-DK" sz="20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000"/>
                          </a:solidFill>
                          <a:latin typeface="Cambria Math"/>
                        </a:rPr>
                        <m:t> 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i="1">
                              <a:latin typeface="Cambria Math"/>
                            </a:rPr>
                            <m:t>𝑖</m:t>
                          </m:r>
                          <m:r>
                            <a:rPr lang="da-DK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da-DK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/>
                  <a:t> 		Mål for samlet variation i data</a:t>
                </a:r>
              </a:p>
              <a:p>
                <a:pPr marL="0" indent="0">
                  <a:buNone/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𝑺𝑺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𝒓𝒆𝒔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 sz="2000">
                          <a:latin typeface="Cambria Math"/>
                        </a:rPr>
                        <m:t>   </m:t>
                      </m:r>
                      <m:r>
                        <a:rPr lang="da-DK" sz="2000" i="1">
                          <a:latin typeface="Cambria Math"/>
                        </a:rPr>
                        <m:t> 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i="1">
                              <a:latin typeface="Cambria Math"/>
                            </a:rPr>
                            <m:t>𝑖</m:t>
                          </m:r>
                          <m:r>
                            <a:rPr lang="da-DK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/>
                  <a:t>	Mål for variation, som modellen ikke forklarer</a:t>
                </a:r>
              </a:p>
              <a:p>
                <a:pPr marL="0" indent="0">
                  <a:buNone/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𝑺𝑺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da-DK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𝒓𝒆𝒈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 sz="2000">
                          <a:latin typeface="Cambria Math"/>
                        </a:rPr>
                        <m:t>   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i="1">
                              <a:latin typeface="Cambria Math"/>
                            </a:rPr>
                            <m:t>𝑖</m:t>
                          </m:r>
                          <m:r>
                            <a:rPr lang="da-DK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da-DK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/>
                  <a:t>		Mål for variation, som modellen forklarer</a:t>
                </a:r>
              </a:p>
              <a:p>
                <a:pPr marL="0" indent="0">
                  <a:buNone/>
                </a:pPr>
                <a:r>
                  <a:rPr lang="da-DK" sz="800"/>
                  <a:t> </a:t>
                </a:r>
                <a:br>
                  <a:rPr lang="da-DK" sz="2000"/>
                </a:br>
                <a14:m>
                  <m:oMathPara>
                    <m:oMathParaPr>
                      <m:jc m:val="left"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 =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𝑟𝑒𝑔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endParaRPr lang="da-DK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4941168"/>
                <a:ext cx="8676456" cy="1800200"/>
              </a:xfrm>
              <a:blipFill>
                <a:blip r:embed="rId3"/>
                <a:stretch>
                  <a:fillRect t="-26780" b="-94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37</a:t>
            </a:fld>
            <a:endParaRPr lang="da-DK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95" y="1733550"/>
            <a:ext cx="4456891" cy="203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8503" y="1769659"/>
            <a:ext cx="4436832" cy="204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731572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Forskellige Sums of Squares</a:t>
            </a:r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>
                    <a:solidFill>
                      <a:schemeClr val="tx2"/>
                    </a:solidFill>
                  </a:rPr>
                  <a:t>Residual Sum </a:t>
                </a:r>
                <a:r>
                  <a:rPr lang="da-DK">
                    <a:solidFill>
                      <a:schemeClr val="tx2"/>
                    </a:solidFill>
                  </a:rPr>
                  <a:t>of Squares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𝑟𝑒𝑠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  <m:r>
                            <a:rPr lang="da-DK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da-DK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a-DK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alnScr m:val="off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grow m:val="off"/>
                                  <m:subHide m:val="off"/>
                                  <m:supHide m:val="off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da-DK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alnScr m:val="off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))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𝑟𝑒𝑠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SS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yy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sub>
                              </m:sSub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:r>
                  <a:rPr lang="da-DK" smtClean="0"/>
                  <a:t>								</a:t>
                </a:r>
              </a:p>
              <a:p>
                <a:r>
                  <a:rPr lang="da-DK" smtClean="0">
                    <a:solidFill>
                      <a:schemeClr val="tx2"/>
                    </a:solidFill>
                  </a:rPr>
                  <a:t>Total Sum </a:t>
                </a:r>
                <a:r>
                  <a:rPr lang="da-DK">
                    <a:solidFill>
                      <a:schemeClr val="tx2"/>
                    </a:solidFill>
                  </a:rPr>
                  <a:t>of Squares </a:t>
                </a:r>
                <a:br>
                  <a:rPr lang="da-DK" i="1" smtClean="0">
                    <a:latin typeface="Cambria Math"/>
                  </a:rPr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  <m:r>
                            <a:rPr lang="da-DK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da-DK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da-DK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da-DK" b="0" i="1" smtClean="0">
                          <a:latin typeface="Cambria Math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grow m:val="off"/>
                                  <m:subHide m:val="off"/>
                                  <m:supHide m:val="off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da-DK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 smtClean="0"/>
                  <a:t> 	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 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𝑟𝑒𝑔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					</a:t>
                </a:r>
                <a:br>
                  <a:rPr lang="da-DK"/>
                </a:br>
                <a:endParaRPr lang="da-DK" smtClean="0"/>
              </a:p>
              <a:p>
                <a:r>
                  <a:rPr lang="da-DK" err="1" smtClean="0">
                    <a:solidFill>
                      <a:schemeClr val="tx2"/>
                    </a:solidFill>
                  </a:rPr>
                  <a:t>Explained </a:t>
                </a:r>
                <a:r>
                  <a:rPr lang="da-DK">
                    <a:solidFill>
                      <a:schemeClr val="tx2"/>
                    </a:solidFill>
                  </a:rPr>
                  <a:t>Sum of </a:t>
                </a:r>
                <a:r>
                  <a:rPr lang="da-DK" smtClean="0">
                    <a:solidFill>
                      <a:schemeClr val="tx2"/>
                    </a:solidFill>
                  </a:rPr>
                  <a:t>Squares</a:t>
                </a:r>
                <a:br>
                  <a:rPr lang="da-DK" smtClean="0">
                    <a:solidFill>
                      <a:schemeClr val="tx2"/>
                    </a:solidFill>
                  </a:rPr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𝑟𝑒𝑔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  <m:r>
                            <a:rPr lang="da-DK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da-DK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da-DK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r>
                  <a:rPr lang="da-DK" b="0" smtClean="0"/>
                  <a:t> </a:t>
                </a:r>
                <a:br>
                  <a:rPr lang="da-DK" b="0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𝑟𝑒𝑔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yy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sub>
                              </m:sSub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xx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da-DK" smtClean="0"/>
                  <a:t> .		</a:t>
                </a:r>
                <a:br>
                  <a:rPr lang="da-DK" smtClean="0"/>
                </a:b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36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142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</a:t>
            </a:r>
            <a:endParaRPr lang="da-DK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422892"/>
              </p:ext>
            </p:extLst>
          </p:nvPr>
        </p:nvGraphicFramePr>
        <p:xfrm>
          <a:off x="468313" y="1650356"/>
          <a:ext cx="8247334" cy="4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Kilder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Frihedsgrader </a:t>
                      </a:r>
                      <a:br>
                        <a:rPr lang="da-DK" sz="1800" smtClean="0"/>
                      </a:br>
                      <a:r>
                        <a:rPr lang="da-DK" sz="1800" smtClean="0"/>
                        <a:t>(DF)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Sum of Squares (SS)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Mean Squares (MS)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</a:t>
                      </a: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Regression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F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Residual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Total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r>
                        <a:rPr lang="da-DK" sz="1800" smtClean="0"/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9691805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Sammenhænge mellem data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Den variabel vi vil forudsige værdien af (her: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 smtClean="0"/>
                  <a:t>) kaldes: </a:t>
                </a:r>
              </a:p>
              <a:p>
                <a:pPr lvl="1"/>
                <a:r>
                  <a:rPr lang="da-DK" smtClean="0"/>
                  <a:t>Den </a:t>
                </a:r>
                <a:r>
                  <a:rPr lang="da-DK" smtClean="0">
                    <a:solidFill>
                      <a:schemeClr val="tx2"/>
                    </a:solidFill>
                  </a:rPr>
                  <a:t>afhængige </a:t>
                </a:r>
                <a:r>
                  <a:rPr lang="da-DK" smtClean="0"/>
                  <a:t>variabel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Responsvariablen</a:t>
                </a:r>
              </a:p>
              <a:p>
                <a:r>
                  <a:rPr lang="da-DK" smtClean="0"/>
                  <a:t>Den eller de variable vi bruger til at forudsige responsvariablen </a:t>
                </a:r>
                <a:br>
                  <a:rPr lang="da-DK" smtClean="0"/>
                </a:br>
                <a:r>
                  <a:rPr lang="da-DK" smtClean="0"/>
                  <a:t>(her: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 smtClean="0"/>
                  <a:t>) kaldes:</a:t>
                </a:r>
              </a:p>
              <a:p>
                <a:pPr lvl="1"/>
                <a:r>
                  <a:rPr lang="da-DK" smtClean="0"/>
                  <a:t>De </a:t>
                </a:r>
                <a:r>
                  <a:rPr lang="da-DK" smtClean="0">
                    <a:solidFill>
                      <a:schemeClr val="tx2"/>
                    </a:solidFill>
                  </a:rPr>
                  <a:t>uafhængige</a:t>
                </a:r>
                <a:r>
                  <a:rPr lang="da-DK" smtClean="0"/>
                  <a:t> variable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Prædiktorer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Regressorvariable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Inputvariable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Faktorer.</a:t>
                </a:r>
              </a:p>
              <a:p>
                <a:pPr marL="0" indent="0">
                  <a:buNone/>
                </a:pP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</a:t>
            </a:fld>
            <a:endParaRPr lang="da-DK"/>
          </a:p>
        </p:txBody>
      </p:sp>
      <p:pic>
        <p:nvPicPr>
          <p:cNvPr id="4098" name="Picture 2" descr="https://lh3.ggpht.com/-d16xbB_2m94/Uml0Gi76XtI/AAAAAAAAI94/5ezC-ZqZWz8/s1600/linearRegres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64" y="3487232"/>
            <a:ext cx="3972406" cy="29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127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Mean Squares og frihedsgrader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Mean Squares er Sum of Squares divideret med antal frihedsgrader: </a:t>
                </a:r>
                <a:br>
                  <a:rPr lang="da-DK" smtClean="0"/>
                </a:br>
                <a:r>
                  <a:rPr lang="da-DK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𝑀𝑆</m:t>
                      </m:r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𝑆𝑆</m:t>
                      </m:r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/</m:t>
                      </m:r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𝑑𝑓</m:t>
                      </m:r>
                    </m:oMath>
                  </m:oMathPara>
                </a14:m>
                <a:r>
                  <a:rPr lang="da-DK" smtClean="0"/>
                  <a:t> </a:t>
                </a:r>
              </a:p>
              <a:p>
                <a:r>
                  <a:rPr lang="da-DK" smtClean="0"/>
                  <a:t>Antal frihedsgrader afhænger af hvilken gruppe vi ser på: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total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Antal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/>
                        <m:t>observationer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−1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n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−1</m:t>
                      </m:r>
                    </m:oMath>
                  </m:oMathPara>
                </a14:m>
                <a:r>
                  <a:rPr lang="da-DK"/>
                  <a:t>	</a:t>
                </a:r>
                <a:endParaRPr lang="da-DK" smtClean="0"/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reg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Antal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parametre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i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modellen</m:t>
                      </m:r>
                      <m:r>
                        <a:rPr lang="da-DK" b="0" i="1" smtClean="0">
                          <a:latin typeface="Cambria Math"/>
                        </a:rPr>
                        <m:t>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/>
                        </a:rPr>
                        <m:t>2−1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a-DK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br>
                  <a:rPr lang="da-DK" b="0" smtClean="0"/>
                </a:br>
                <a:r>
                  <a:rPr lang="da-DK" b="0" smtClean="0"/>
                  <a:t>(De 2 parametre 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)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res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/>
                        <m:t>(</m:t>
                      </m:r>
                      <m:r>
                        <m:rPr>
                          <m:sty m:val="p"/>
                        </m:rPr>
                        <a:rPr lang="da-DK" b="0" i="0" smtClean="0"/>
                        <m:t>Antal</m:t>
                      </m:r>
                      <m:r>
                        <m:rPr>
                          <m:sty m:val="p"/>
                        </m:rPr>
                        <a:rPr lang="da-DK" b="0" i="0" smtClean="0"/>
                        <m:t> </m:t>
                      </m:r>
                      <m:r>
                        <m:rPr>
                          <m:sty m:val="p"/>
                        </m:rPr>
                        <a:rPr lang="da-DK"/>
                        <m:t>obs</m:t>
                      </m:r>
                      <m:r>
                        <m:rPr>
                          <m:sty m:val="p"/>
                        </m:rPr>
                        <a:rPr lang="da-DK" b="0" i="0" smtClean="0"/>
                        <m:t>ervationer</m:t>
                      </m:r>
                      <m:r>
                        <m:rPr>
                          <m:sty m:val="p"/>
                        </m:rPr>
                        <a:rPr lang="da-DK" b="0" i="0" smtClean="0"/>
                        <m:t>)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a-DK" b="0" i="0" smtClean="0"/>
                        <m:t>(</m:t>
                      </m:r>
                      <m:r>
                        <m:rPr>
                          <m:sty m:val="p"/>
                        </m:rPr>
                        <a:rPr lang="da-DK" b="0" i="0" smtClean="0"/>
                        <m:t>Antal</m:t>
                      </m:r>
                      <m:r>
                        <m:rPr>
                          <m:sty m:val="p"/>
                        </m:rPr>
                        <a:rPr lang="da-DK" b="0" i="0" smtClean="0"/>
                        <m:t> </m:t>
                      </m:r>
                      <m:r>
                        <m:rPr>
                          <m:sty m:val="p"/>
                        </m:rPr>
                        <a:rPr lang="da-DK"/>
                        <m:t>parametre</m:t>
                      </m:r>
                      <m:r>
                        <m:rPr>
                          <m:sty m:val="p"/>
                        </m:rPr>
                        <a:rPr lang="da-DK" b="0" i="0" smtClean="0"/>
                        <m:t>)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n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−2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Bemærk: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res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8073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</a:t>
            </a:r>
            <a:endParaRPr lang="da-DK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246792"/>
              </p:ext>
            </p:extLst>
          </p:nvPr>
        </p:nvGraphicFramePr>
        <p:xfrm>
          <a:off x="468313" y="1650356"/>
          <a:ext cx="8247334" cy="4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Kilder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Frihedsgrader </a:t>
                      </a:r>
                      <a:br>
                        <a:rPr lang="da-DK" sz="1800" smtClean="0"/>
                      </a:br>
                      <a:r>
                        <a:rPr lang="da-DK" sz="1800" smtClean="0"/>
                        <a:t>(DF)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Sum of Squares (SS)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Mean Squares (MS)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</a:t>
                      </a: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Regression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parametre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=2−1=1</m:t>
                            </m:r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>
                          <a:latin typeface="Cambria Math"/>
                        </a:rPr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F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Residual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parametre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−2</m:t>
                            </m:r>
                          </m:oMath>
                        </m:oMathPara>
                      </a14:m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>
                          <a:latin typeface="Cambria Math"/>
                        </a:rPr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Total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observationer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068596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Mean Squares og frihedsgrader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Mean Squares er Sum of Squares divideret med antal frihedsgrader: </a:t>
                </a:r>
                <a:br>
                  <a:rPr lang="da-DK" smtClean="0"/>
                </a:br>
                <a:r>
                  <a:rPr lang="da-DK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𝑀𝑆</m:t>
                      </m:r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𝑆𝑆</m:t>
                      </m:r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/</m:t>
                      </m:r>
                      <m:r>
                        <a:rPr lang="da-DK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𝑑𝑓</m:t>
                      </m:r>
                    </m:oMath>
                  </m:oMathPara>
                </a14:m>
                <a:r>
                  <a:rPr lang="da-DK" smtClean="0"/>
                  <a:t> </a:t>
                </a:r>
              </a:p>
              <a:p>
                <a:r>
                  <a:rPr lang="da-DK" smtClean="0"/>
                  <a:t>Antal frihedsgrader afhænger af hvilken gruppe vi ser på: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total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Antal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/>
                        <m:t>observationer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n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−1</m:t>
                      </m:r>
                    </m:oMath>
                  </m:oMathPara>
                </a14:m>
                <a:r>
                  <a:rPr lang="da-DK"/>
                  <a:t>	</a:t>
                </a:r>
                <a:endParaRPr lang="da-DK" smtClean="0"/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reg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Antal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parametre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i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modellen</m:t>
                      </m:r>
                      <m:r>
                        <a:rPr lang="da-DK" b="0" i="1" smtClean="0">
                          <a:latin typeface="Cambria Math"/>
                        </a:rPr>
                        <m:t>−1=2−1=1</m:t>
                      </m:r>
                    </m:oMath>
                  </m:oMathPara>
                </a14:m>
                <a:br>
                  <a:rPr lang="da-DK" b="0" smtClean="0"/>
                </a:br>
                <a:r>
                  <a:rPr lang="da-DK" b="0" smtClean="0"/>
                  <a:t>(De 2 parametre 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)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res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/>
                        <m:t>(</m:t>
                      </m:r>
                      <m:r>
                        <m:rPr>
                          <m:sty m:val="p"/>
                        </m:rPr>
                        <a:rPr lang="da-DK" b="0" i="0" smtClean="0"/>
                        <m:t>Antal</m:t>
                      </m:r>
                      <m:r>
                        <m:rPr>
                          <m:sty m:val="p"/>
                        </m:rPr>
                        <a:rPr lang="da-DK" b="0" i="0" smtClean="0"/>
                        <m:t> </m:t>
                      </m:r>
                      <m:r>
                        <m:rPr>
                          <m:sty m:val="p"/>
                        </m:rPr>
                        <a:rPr lang="da-DK"/>
                        <m:t>obs</m:t>
                      </m:r>
                      <m:r>
                        <m:rPr>
                          <m:sty m:val="p"/>
                        </m:rPr>
                        <a:rPr lang="da-DK" b="0" i="0" smtClean="0"/>
                        <m:t>ervationer</m:t>
                      </m:r>
                      <m:r>
                        <m:rPr>
                          <m:sty m:val="p"/>
                        </m:rPr>
                        <a:rPr lang="da-DK" b="0" i="0" smtClean="0"/>
                        <m:t>)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a-DK" b="0" i="0" smtClean="0"/>
                        <m:t>(</m:t>
                      </m:r>
                      <m:r>
                        <m:rPr>
                          <m:sty m:val="p"/>
                        </m:rPr>
                        <a:rPr lang="da-DK" b="0" i="0" smtClean="0"/>
                        <m:t>Antal</m:t>
                      </m:r>
                      <m:r>
                        <m:rPr>
                          <m:sty m:val="p"/>
                        </m:rPr>
                        <a:rPr lang="da-DK" b="0" i="0" smtClean="0"/>
                        <m:t> </m:t>
                      </m:r>
                      <m:r>
                        <m:rPr>
                          <m:sty m:val="p"/>
                        </m:rPr>
                        <a:rPr lang="da-DK"/>
                        <m:t>parametre</m:t>
                      </m:r>
                      <m:r>
                        <m:rPr>
                          <m:sty m:val="p"/>
                        </m:rPr>
                        <a:rPr lang="da-DK" b="0" i="0" smtClean="0"/>
                        <m:t>)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n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−2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Bemærk: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res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</m:t>
                          </m:r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Mean Squares: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MS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reg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SS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reg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df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reg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da-DK" smtClean="0"/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MS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res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SS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res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df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res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da-DK" smtClean="0"/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MS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SS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𝑡𝑜𝑡𝑎𝑙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df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da-DK" smtClean="0"/>
              </a:p>
              <a:p>
                <a:pPr lvl="1"/>
                <a:r>
                  <a:rPr lang="da-DK" smtClean="0"/>
                  <a:t>Bemærk: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>
                              <a:latin typeface="Cambria Math"/>
                            </a:rPr>
                            <m:t>MS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skrives ikke i ANOVA tabellen.</a:t>
                </a: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3940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</a:t>
            </a:r>
            <a:endParaRPr lang="da-DK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254522"/>
              </p:ext>
            </p:extLst>
          </p:nvPr>
        </p:nvGraphicFramePr>
        <p:xfrm>
          <a:off x="468313" y="1650356"/>
          <a:ext cx="8247334" cy="4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Kilder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Frihedsgrader </a:t>
                      </a:r>
                      <a:br>
                        <a:rPr lang="da-DK" sz="1800" smtClean="0"/>
                      </a:br>
                      <a:r>
                        <a:rPr lang="da-DK" sz="1800" smtClean="0"/>
                        <a:t>(DF)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Sum of Squares (SS)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Mean Squares (MS)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</a:t>
                      </a: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Regression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parametre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=2−1=1</m:t>
                            </m:r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SS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reg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df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reg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F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Residual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parametre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−2</m:t>
                            </m:r>
                          </m:oMath>
                        </m:oMathPara>
                      </a14:m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SS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res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df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res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Total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observationer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6161891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i="1" smtClean="0"/>
              <a:t>F</a:t>
            </a:r>
            <a:endParaRPr lang="da-DK" i="1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Værdien af </a:t>
                </a:r>
                <a:r>
                  <a:rPr lang="da-DK" i="1" smtClean="0"/>
                  <a:t>F</a:t>
                </a:r>
                <a:r>
                  <a:rPr lang="da-DK" smtClean="0"/>
                  <a:t> beregnes som forholdet mellem variansen forklaret af modellen og den uforklarede varians, d.v.s.: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𝐹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𝑀𝑆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𝑀𝑆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mtClean="0"/>
              </a:p>
              <a:p>
                <a:pPr marL="0" indent="0">
                  <a:buNone/>
                </a:pP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68" t="-6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1629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</a:t>
            </a:r>
            <a:endParaRPr lang="da-DK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419371"/>
              </p:ext>
            </p:extLst>
          </p:nvPr>
        </p:nvGraphicFramePr>
        <p:xfrm>
          <a:off x="468313" y="1650356"/>
          <a:ext cx="8247334" cy="4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Kilder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Frihedsgrader </a:t>
                      </a:r>
                      <a:br>
                        <a:rPr lang="da-DK" sz="1800" smtClean="0"/>
                      </a:br>
                      <a:r>
                        <a:rPr lang="da-DK" sz="1800" smtClean="0"/>
                        <a:t>(DF)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Sum of Squares (SS)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Mean Squares (MS)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</a:t>
                      </a: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Regression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parametre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=2−1=1</m:t>
                            </m:r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SS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reg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df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reg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F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MS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reg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MS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res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Residual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parametre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−2</m:t>
                            </m:r>
                          </m:oMath>
                        </m:oMathPara>
                      </a14:m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SS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res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df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res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Total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observationer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1113353"/>
      </p:ext>
    </p:extLst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ANOVA i 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Funktionen anova() kan kaldes med en lineær regressionsmodel: </a:t>
            </a: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endParaRPr lang="en-US" smtClean="0"/>
          </a:p>
          <a:p>
            <a:r>
              <a:rPr lang="en-US" smtClean="0"/>
              <a:t>Resultatet er en tabel, der ligner vores ANOVA tabel, dog vises rækken for Total ikke. Her for eksempel 11.1:</a:t>
            </a: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endParaRPr lang="en-US" smtClean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46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5025"/>
            <a:ext cx="2238375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496791"/>
            <a:ext cx="7410450" cy="187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5163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 – med kaffepletter</a:t>
            </a:r>
            <a:endParaRPr lang="da-DK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650356"/>
          <a:ext cx="8247334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Frihedsgrader </a:t>
                      </a:r>
                      <a:br>
                        <a:rPr lang="da-DK" sz="1800" smtClean="0"/>
                      </a:br>
                      <a:r>
                        <a:rPr lang="da-DK" sz="1800" smtClean="0"/>
                        <a:t>(DF)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Sum of Squares (SS)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Mean Squares (MS)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</a:t>
                      </a: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Regression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800" b="1" smtClean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da-DK" sz="18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800" b="1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800" b="1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800" b="1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Residual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smtClean="0"/>
                        <a:t>139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algn="ctr" defTabSz="914400" rtl="0" eaLnBrk="1" latinLnBrk="0" hangingPunct="1"/>
                      <a:r>
                        <a:rPr lang="da-DK" sz="1800" b="1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800" smtClean="0"/>
                        <a:t>0.54339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Total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b="1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smtClean="0"/>
                        <a:t> 126.8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47</a:t>
            </a:fld>
            <a:endParaRPr lang="da-DK"/>
          </a:p>
        </p:txBody>
      </p:sp>
      <p:sp>
        <p:nvSpPr>
          <p:cNvPr id="15" name="Content Placeholder 2"/>
          <p:cNvSpPr txBox="1"/>
          <p:nvPr/>
        </p:nvSpPr>
        <p:spPr>
          <a:xfrm>
            <a:off x="467544" y="3645242"/>
            <a:ext cx="8424936" cy="309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a-DK"/>
            </a:defPPr>
            <a:lvl1pPr marL="357188" indent="-357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8775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7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8775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9113" indent="-357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mtClean="0"/>
              <a:t>Jeg har spildt kaffe på min ANOVA tabel, så nogle af tallene er ulæselige. Jeg kan heldigvis læse værdierne i tre af felterne</a:t>
            </a:r>
          </a:p>
          <a:p>
            <a:r>
              <a:rPr lang="da-DK" smtClean="0"/>
              <a:t>Samarbejd evt. med sidemanden om at regne ud, hvad der stod i de kaffeplettede felter.</a:t>
            </a:r>
            <a:endParaRPr lang="da-DK" smtClean="0"/>
          </a:p>
        </p:txBody>
      </p:sp>
      <p:pic>
        <p:nvPicPr>
          <p:cNvPr id="6" name="Picture 3" descr="U:\Documents\AllanDocs\M4STI1\generelt\Billeder\parvis_diskus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4852" y="188640"/>
            <a:ext cx="1327372" cy="106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90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 – med kaffepletter</a:t>
            </a:r>
            <a:endParaRPr lang="da-DK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650356"/>
          <a:ext cx="8247334" cy="3465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7174"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Frihedsgrader </a:t>
                      </a:r>
                      <a:br>
                        <a:rPr lang="da-DK" sz="1800" smtClean="0"/>
                      </a:br>
                      <a:r>
                        <a:rPr lang="da-DK" sz="1800" smtClean="0"/>
                        <a:t>(DF)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Sum of Squares (SS)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Mean Squares (MS)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</a:t>
                      </a: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53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Regression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53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Residual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smtClean="0"/>
                        <a:t>139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algn="ctr" defTabSz="914400" rtl="0" eaLnBrk="1" latinLnBrk="0" hangingPunct="1"/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da-DK" sz="1800" smtClean="0"/>
                        <a:t>0.54339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53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Total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da-DK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smtClean="0"/>
                        <a:t> 126.8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48</a:t>
            </a:fld>
            <a:endParaRPr lang="da-DK"/>
          </a:p>
        </p:txBody>
      </p:sp>
      <p:sp>
        <p:nvSpPr>
          <p:cNvPr id="15" name="Content Placeholder 2"/>
          <p:cNvSpPr txBox="1"/>
          <p:nvPr/>
        </p:nvSpPr>
        <p:spPr>
          <a:xfrm>
            <a:off x="467544" y="6249763"/>
            <a:ext cx="8424936" cy="491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a-DK"/>
            </a:defPPr>
            <a:lvl1pPr marL="357188" indent="-357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8775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7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8775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9113" indent="-357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smtClean="0"/>
          </a:p>
        </p:txBody>
      </p:sp>
      <p:pic>
        <p:nvPicPr>
          <p:cNvPr id="6" name="Picture 3" descr="U:\Documents\AllanDocs\M4STI1\generelt\Billeder\parvis_diskus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4852" y="188640"/>
            <a:ext cx="1327372" cy="106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160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i="1" smtClean="0"/>
              <a:t>F</a:t>
            </a:r>
            <a:endParaRPr lang="da-DK" i="1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Værdien af </a:t>
                </a:r>
                <a:r>
                  <a:rPr lang="da-DK" i="1" smtClean="0"/>
                  <a:t>F</a:t>
                </a:r>
                <a:r>
                  <a:rPr lang="da-DK" smtClean="0"/>
                  <a:t> beregnes som forholdet mellem variansen forklaret af modellen og den uforklarede varians, d.v.s.: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𝐹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𝑀𝑆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𝑀𝑆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mtClean="0"/>
              </a:p>
              <a:p>
                <a:r>
                  <a:rPr lang="da-DK" i="1"/>
                  <a:t>F</a:t>
                </a:r>
                <a:r>
                  <a:rPr lang="da-DK"/>
                  <a:t> er </a:t>
                </a:r>
                <a:r>
                  <a:rPr lang="da-DK" smtClean="0"/>
                  <a:t>faktisk teststørrelsen </a:t>
                </a:r>
                <a:r>
                  <a:rPr lang="da-DK"/>
                  <a:t>for en hypotesetest med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: Data er ukorrelerede (d.v.s.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 smtClean="0"/>
                  <a:t>)</a:t>
                </a:r>
                <a:endParaRPr lang="da-DK"/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/>
                  <a:t>: Data er korrelerede (d.v.s.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da-DK" i="1">
                          <a:latin typeface="Cambria Math"/>
                        </a:rPr>
                        <m:t>0</m:t>
                      </m:r>
                    </m:oMath>
                  </m:oMathPara>
                </a14:m>
                <a:r>
                  <a:rPr lang="da-DK" smtClean="0"/>
                  <a:t>)</a:t>
                </a:r>
                <a:endParaRPr lang="da-DK"/>
              </a:p>
              <a:p>
                <a:r>
                  <a:rPr lang="da-DK" smtClean="0"/>
                  <a:t>Når vi har multipel regression med regressorvariable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, så er hypoteserne: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: Data er ukorrelerede (d.v.s.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 smtClean="0"/>
                  <a:t>)</a:t>
                </a:r>
                <a:endParaRPr lang="da-DK"/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/>
                  <a:t>: Data er korrelerede (d.v.s.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da-DK" i="1">
                          <a:latin typeface="Cambria Math"/>
                        </a:rPr>
                        <m:t>0</m:t>
                      </m:r>
                    </m:oMath>
                  </m:oMathPara>
                </a14:m>
                <a:r>
                  <a:rPr lang="da-DK" smtClean="0"/>
                  <a:t> for mindst eet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r>
                  <a:rPr lang="da-DK" smtClean="0"/>
                  <a:t>)</a:t>
                </a:r>
              </a:p>
              <a:p>
                <a:r>
                  <a:rPr lang="da-DK" smtClean="0"/>
                  <a:t>Ifølge ‘de kloge statistikere’ er </a:t>
                </a:r>
                <a:r>
                  <a:rPr lang="da-DK" i="1" smtClean="0"/>
                  <a:t>F</a:t>
                </a:r>
                <a:r>
                  <a:rPr lang="da-DK" smtClean="0"/>
                  <a:t>-teststørrelsen </a:t>
                </a:r>
                <a:r>
                  <a:rPr lang="da-DK" i="1" smtClean="0"/>
                  <a:t>F</a:t>
                </a:r>
                <a:r>
                  <a:rPr lang="da-DK" smtClean="0"/>
                  <a:t>-fordelt med</a:t>
                </a:r>
                <a:r>
                  <a:rPr lang="da-DK" sz="2000" smtClean="0"/>
                  <a:t> </a:t>
                </a:r>
                <a:br>
                  <a:rPr lang="da-DK" sz="2000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sz="2000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sz="2000">
                              <a:latin typeface="Cambria Math"/>
                            </a:rPr>
                            <m:t>reg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frihedsgrader i tælleren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sz="2000">
                              <a:latin typeface="Cambria Math"/>
                            </a:rPr>
                            <m:t>df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sz="2000">
                              <a:latin typeface="Cambria Math"/>
                            </a:rPr>
                            <m:t>re</m:t>
                          </m:r>
                          <m:r>
                            <m:rPr>
                              <m:sty m:val="p"/>
                            </m:rPr>
                            <a:rPr lang="da-DK" sz="2000" b="0" i="0" smtClean="0">
                              <a:latin typeface="Cambria Math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frihedsgrader i </a:t>
                </a:r>
                <a:r>
                  <a:rPr lang="da-DK" smtClean="0"/>
                  <a:t>nævneren.</a:t>
                </a:r>
              </a:p>
              <a:p>
                <a:pPr marL="0" indent="0">
                  <a:buNone/>
                </a:pP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 r="-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49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7931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Sammenhænge mellem data</a:t>
            </a:r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b="1" smtClean="0">
                    <a:solidFill>
                      <a:schemeClr val="tx2"/>
                    </a:solidFill>
                  </a:rPr>
                  <a:t>Korrelation</a:t>
                </a:r>
              </a:p>
              <a:p>
                <a:r>
                  <a:rPr lang="da-DK" smtClean="0"/>
                  <a:t>Sammenhængen mellem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 smtClean="0"/>
                  <a:t> kan være 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Positivt korreleret</a:t>
                </a:r>
                <a:r>
                  <a:rPr lang="da-DK" smtClean="0"/>
                  <a:t>, hvis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/>
                  <a:t> </a:t>
                </a:r>
                <a:r>
                  <a:rPr lang="da-DK" smtClean="0"/>
                  <a:t>typisk vokser, når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 smtClean="0"/>
                  <a:t> vokser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Negativt korreleret</a:t>
                </a:r>
                <a:r>
                  <a:rPr lang="da-DK"/>
                  <a:t>, hvis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/>
                  <a:t> typisk </a:t>
                </a:r>
                <a:r>
                  <a:rPr lang="da-DK" smtClean="0"/>
                  <a:t>falder, </a:t>
                </a:r>
                <a:r>
                  <a:rPr lang="da-DK"/>
                  <a:t>når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/>
                  <a:t> vokser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Ukorreleret</a:t>
                </a:r>
                <a:r>
                  <a:rPr lang="da-DK"/>
                  <a:t>, </a:t>
                </a:r>
                <a:r>
                  <a:rPr lang="da-DK" smtClean="0"/>
                  <a:t>hvis værdien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/>
                  <a:t> </a:t>
                </a:r>
                <a:r>
                  <a:rPr lang="da-DK" smtClean="0"/>
                  <a:t>ikke lader til at afhænge af værdien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Korellation er ikke det samme som </a:t>
                </a:r>
                <a:r>
                  <a:rPr lang="da-DK" smtClean="0">
                    <a:solidFill>
                      <a:schemeClr val="tx2"/>
                    </a:solidFill>
                  </a:rPr>
                  <a:t>kausalitet</a:t>
                </a:r>
                <a:r>
                  <a:rPr lang="da-DK" smtClean="0"/>
                  <a:t> (årsagssammenhæng)</a:t>
                </a:r>
              </a:p>
              <a:p>
                <a:r>
                  <a:rPr lang="da-DK" smtClean="0"/>
                  <a:t>Statistik kan kun vise korrelation, ikke kausalitet.</a:t>
                </a:r>
                <a:endParaRPr lang="da-DK"/>
              </a:p>
              <a:p>
                <a:pPr lvl="1"/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5</a:t>
            </a:fld>
            <a:endParaRPr lang="da-DK"/>
          </a:p>
        </p:txBody>
      </p:sp>
      <p:pic>
        <p:nvPicPr>
          <p:cNvPr id="7172" name="Picture 4" descr="https://statistics.laerd.com/statistical-guides/img/pearson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3090"/>
          <a:stretch>
            <a:fillRect/>
          </a:stretch>
        </p:blipFill>
        <p:spPr bwMode="auto">
          <a:xfrm>
            <a:off x="395535" y="3946759"/>
            <a:ext cx="8580107" cy="291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97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P-værdi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P-værdien er sandsynligheden for at få en værdi som </a:t>
                </a:r>
                <a:r>
                  <a:rPr lang="da-DK" i="1" smtClean="0"/>
                  <a:t>F</a:t>
                </a:r>
                <a:r>
                  <a:rPr lang="da-DK" smtClean="0"/>
                  <a:t> eller større, hvis den modellerede korrelation </a:t>
                </a:r>
                <a:r>
                  <a:rPr lang="da-DK" i="1" smtClean="0"/>
                  <a:t>ikke</a:t>
                </a:r>
                <a:r>
                  <a:rPr lang="da-DK" smtClean="0"/>
                  <a:t> er korrekt (d.v.s.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sand)</a:t>
                </a:r>
              </a:p>
              <a:p>
                <a:r>
                  <a:rPr lang="da-DK" smtClean="0"/>
                  <a:t>Husk: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: Data er ukorrelerede (d.v.s.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=0)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I eksempel 11.1 med nedkøling af en legering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𝐹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r>
                  <a:rPr lang="da-DK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𝑑𝑓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r>
                  <a:rPr lang="da-DK" smtClean="0"/>
                  <a:t> of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𝑑𝑓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−2=6</m:t>
                      </m:r>
                    </m:oMath>
                  </m:oMathPara>
                </a14:m>
                <a:r>
                  <a:rPr lang="da-DK" smtClean="0"/>
                  <a:t>:</a:t>
                </a:r>
                <a:br>
                  <a:rPr lang="da-DK" smtClean="0"/>
                </a:br>
                <a:r>
                  <a:rPr lang="da-DK" sz="1100" smtClean="0"/>
                  <a:t> 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&gt;24</m:t>
                          </m:r>
                        </m:e>
                      </m:d>
                      <m:r>
                        <a:rPr lang="da-DK" i="1">
                          <a:latin typeface="Cambria Math"/>
                        </a:rPr>
                        <m:t>=1−</m:t>
                      </m:r>
                      <m:r>
                        <a:rPr lang="da-DK" i="1">
                          <a:latin typeface="Cambria Math"/>
                        </a:rPr>
                        <m:t>𝑃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&lt;24</m:t>
                          </m:r>
                        </m:e>
                      </m:d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:r>
                  <a:rPr lang="da-DK" smtClean="0"/>
                  <a:t> 	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pf</m:t>
                      </m:r>
                      <m:r>
                        <a:rPr lang="da-DK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da-DK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da-DK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:r>
                  <a:rPr lang="da-DK" smtClean="0"/>
                  <a:t> 	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=0.00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2714</m:t>
                      </m:r>
                    </m:oMath>
                  </m:oMathPara>
                </a14:m>
                <a:br>
                  <a:rPr lang="da-DK" smtClean="0"/>
                </a:br>
                <a:r>
                  <a:rPr lang="da-DK" sz="1400">
                    <a:solidFill>
                      <a:prstClr val="black"/>
                    </a:solidFill>
                  </a:rPr>
                  <a:t> </a:t>
                </a:r>
                <a:r>
                  <a:rPr lang="da-DK" sz="1400" smtClean="0">
                    <a:solidFill>
                      <a:prstClr val="black"/>
                    </a:solidFill>
                  </a:rPr>
                  <a:t> </a:t>
                </a:r>
                <a:endParaRPr lang="da-DK" sz="1100" smtClean="0">
                  <a:solidFill>
                    <a:prstClr val="black"/>
                  </a:solidFill>
                </a:endParaRPr>
              </a:p>
              <a:p>
                <a:r>
                  <a:rPr lang="da-DK" smtClean="0"/>
                  <a:t>Det stemmer: </a:t>
                </a:r>
              </a:p>
              <a:p>
                <a:r>
                  <a:rPr lang="da-DK" smtClean="0"/>
                  <a:t>Bemærk at p-</a:t>
                </a:r>
                <a:br>
                  <a:rPr lang="da-DK" smtClean="0"/>
                </a:br>
                <a:r>
                  <a:rPr lang="da-DK" smtClean="0"/>
                  <a:t>værdien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271</m:t>
                      </m:r>
                    </m:oMath>
                  </m:oMathPara>
                </a14:m>
                <a:br>
                  <a:rPr lang="en-US" smtClean="0"/>
                </a:br>
                <a:r>
                  <a:rPr lang="en-US" smtClean="0"/>
                  <a:t>for både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r>
                  <a:rPr lang="en-US" smtClean="0"/>
                  <a:t>-test og </a:t>
                </a:r>
                <a:br>
                  <a:rPr lang="en-US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r>
                  <a:rPr lang="en-US" smtClean="0"/>
                  <a:t>-test af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.</a:t>
                </a:r>
                <a:br>
                  <a:rPr lang="da-DK" smtClean="0"/>
                </a:br>
                <a:r>
                  <a:rPr lang="da-DK" smtClean="0"/>
                  <a:t>Det gælder, når vi har simpel regression (kun 1 regressorvariabel).</a:t>
                </a:r>
                <a:br>
                  <a:rPr lang="da-DK" smtClean="0"/>
                </a:br>
                <a:endParaRPr lang="da-DK" smtClean="0"/>
              </a:p>
              <a:p>
                <a:pPr marL="0" indent="0">
                  <a:buNone/>
                </a:pPr>
                <a:br>
                  <a:rPr lang="da-DK" smtClean="0"/>
                </a:br>
                <a:endParaRPr lang="da-DK" b="0" smtClean="0">
                  <a:ea typeface="Cambria Math"/>
                </a:endParaRPr>
              </a:p>
              <a:p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 b="-8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50</a:t>
            </a:fld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446753"/>
            <a:ext cx="5616624" cy="18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99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bi"/>
                            </m:rPr>
                            <a:rPr lang="da-DK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m:rPr>
                              <m:sty m:val="bi"/>
                            </m:rPr>
                            <a:rPr lang="da-DK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bi"/>
                                </m:rPr>
                                <a:rPr lang="da-DK" b="1" i="1" smtClean="0">
                                  <a:latin typeface="Cambria Math"/>
                                </a:rPr>
                                <m:t>𝑹</m:t>
                              </m:r>
                            </m:e>
                            <m:sup>
                              <m:r>
                                <m:rPr>
                                  <m:sty m:val="bi"/>
                                </m:rPr>
                                <a:rPr lang="da-DK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bi"/>
                            </m:rPr>
                            <a:rPr lang="da-DK" b="1" i="1" smtClean="0">
                              <a:latin typeface="Cambria Math"/>
                            </a:rPr>
                            <m:t>𝒂𝒅𝒋</m:t>
                          </m:r>
                        </m:sub>
                      </m:sSub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9483" b="-26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45029"/>
                <a:ext cx="8496944" cy="5696339"/>
              </a:xfrm>
            </p:spPr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 sz="2000" smtClean="0"/>
                  <a:t> (</a:t>
                </a:r>
                <a:r>
                  <a:rPr lang="da-DK" sz="2000" err="1" smtClean="0">
                    <a:solidFill>
                      <a:schemeClr val="accent1">
                        <a:lumMod val="75000"/>
                      </a:schemeClr>
                    </a:solidFill>
                  </a:rPr>
                  <a:t>Coefficient of determination, determinationskoefficienten</a:t>
                </a:r>
                <a:r>
                  <a:rPr lang="da-DK" sz="2000" smtClean="0"/>
                  <a:t>) er et mål for hvor stor en del af variationen i data, der forklares af modellen: </a:t>
                </a:r>
                <a:br>
                  <a:rPr lang="da-DK" sz="2000" smtClean="0"/>
                </a:b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a-DK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da-DK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𝑆𝑆</m:t>
                                  </m:r>
                                </m:e>
                                <m:sub>
                                  <m:r>
                                    <a:rPr lang="da-DK" sz="2000" i="1">
                                      <a:latin typeface="Cambria Math"/>
                                    </a:rPr>
                                    <m:t>𝑡𝑜𝑡𝑎𝑙</m:t>
                                  </m:r>
                                </m:sub>
                              </m:sSub>
                              <m:r>
                                <a:rPr lang="da-DK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da-DK" sz="2000" i="1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𝑟𝑒</m:t>
                              </m:r>
                              <m:r>
                                <a:rPr lang="da-DK" sz="2000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da-DK" sz="20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type m:val="bar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𝑟𝑒</m:t>
                              </m:r>
                              <m:r>
                                <a:rPr lang="da-DK" sz="2000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z="2000" smtClean="0"/>
              </a:p>
              <a:p>
                <a:r>
                  <a:rPr lang="da-DK" sz="2000" smtClean="0"/>
                  <a:t>Bemærk at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b="0" i="1" smtClean="0">
                          <a:latin typeface="Cambria Math"/>
                        </a:rPr>
                        <m:t>0</m:t>
                      </m:r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≤</m:t>
                      </m:r>
                      <m:sSup>
                        <m:sSup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a-DK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r>
                  <a:rPr lang="da-DK" sz="2000" smtClean="0"/>
                  <a:t>. En perfekt model har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𝑆𝑆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𝑟𝑒𝑠</m:t>
                          </m:r>
                        </m:sub>
                      </m:sSub>
                      <m:r>
                        <a:rPr lang="da-DK" sz="20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 sz="2000" smtClean="0"/>
                  <a:t> og dermed</a:t>
                </a:r>
                <a:br>
                  <a:rPr lang="da-DK" sz="2000" smtClean="0"/>
                </a:b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a-DK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r>
                  <a:rPr lang="da-DK" sz="2000" smtClean="0"/>
                  <a:t>. Normalt er man tilfreds med modeller med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a-DK" sz="2000" b="0" i="1" smtClean="0">
                          <a:latin typeface="Cambria Math"/>
                        </a:rPr>
                        <m:t>&gt;0.9</m:t>
                      </m:r>
                    </m:oMath>
                  </m:oMathPara>
                </a14:m>
                <a:r>
                  <a:rPr lang="da-DK" sz="2000" smtClean="0"/>
                  <a:t>, men det afhænger af domænet, der modelleres</a:t>
                </a:r>
                <a:endParaRPr lang="da-DK" sz="2000"/>
              </a:p>
              <a:p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 sz="2000"/>
                  <a:t> er et mål </a:t>
                </a:r>
                <a:r>
                  <a:rPr lang="da-DK" sz="2000" smtClean="0"/>
                  <a:t>for </a:t>
                </a:r>
                <a:r>
                  <a:rPr lang="da-DK" sz="2000" i="1" err="1" smtClean="0">
                    <a:solidFill>
                      <a:schemeClr val="accent1">
                        <a:lumMod val="75000"/>
                      </a:schemeClr>
                    </a:solidFill>
                  </a:rPr>
                  <a:t>Goodness of fit</a:t>
                </a:r>
                <a:r>
                  <a:rPr lang="da-DK" sz="2000" smtClean="0"/>
                  <a:t>, dvs. hvor godt modellen fitter observationer</a:t>
                </a:r>
                <a:endParaRPr lang="da-DK" sz="2000"/>
              </a:p>
              <a:p>
                <a:r>
                  <a:rPr lang="da-DK" sz="2000" smtClean="0"/>
                  <a:t>En ulempe ved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 sz="2000" smtClean="0"/>
                  <a:t> er at den stiger med antal parametre i modellen (multipel regression). For at mindske risikoen for overfitting har man indført </a:t>
                </a:r>
                <a:br>
                  <a:rPr lang="da-DK" sz="2000" smtClean="0"/>
                </a:br>
                <a:r>
                  <a:rPr lang="da-DK" sz="2000" smtClean="0">
                    <a:solidFill>
                      <a:schemeClr val="accent1">
                        <a:lumMod val="75000"/>
                      </a:schemeClr>
                    </a:solidFill>
                  </a:rPr>
                  <a:t>adjusted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 sz="2000" smtClean="0"/>
                  <a:t>, hvor der justeres for antal parametre i modellen </a:t>
                </a:r>
                <a:br>
                  <a:rPr lang="da-DK" sz="2000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000" b="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da-DK" sz="2000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da-DK" sz="2000" b="0" i="1">
                              <a:latin typeface="Cambria Math"/>
                            </a:rPr>
                            <m:t>𝑎𝑑𝑗</m:t>
                          </m:r>
                        </m:sub>
                      </m:sSub>
                      <m:r>
                        <a:rPr lang="da-DK" sz="2000" b="0" i="1" smtClean="0">
                          <a:latin typeface="Cambria Math"/>
                        </a:rPr>
                        <m:t>=</m:t>
                      </m:r>
                      <m:r>
                        <a:rPr lang="da-DK" sz="2000" i="1">
                          <a:latin typeface="Cambria Math"/>
                        </a:rPr>
                        <m:t>1−</m:t>
                      </m:r>
                      <m:f>
                        <m:fPr>
                          <m:type m:val="bar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/>
                            </a:rPr>
                            <m:t>/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/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da-DK" sz="2000" b="0" i="1" smtClean="0">
                          <a:latin typeface="Cambria Math"/>
                        </a:rPr>
                        <m:t>=</m:t>
                      </m:r>
                      <m:r>
                        <a:rPr lang="da-DK" sz="2000" i="1">
                          <a:latin typeface="Cambria Math"/>
                        </a:rPr>
                        <m:t>1−</m:t>
                      </m:r>
                      <m:f>
                        <m:fPr>
                          <m:type m:val="bar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da-DK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da-DK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sz="200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45029"/>
                <a:ext cx="8496944" cy="5696339"/>
              </a:xfrm>
              <a:blipFill>
                <a:blip r:embed="rId4"/>
                <a:stretch>
                  <a:fillRect l="-646" t="-535" r="-3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51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1820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bi"/>
                            </m:rPr>
                            <a:rPr lang="da-DK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m:rPr>
                              <m:sty m:val="bi"/>
                            </m:rPr>
                            <a:rPr lang="da-DK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bi"/>
                                </m:rPr>
                                <a:rPr lang="da-DK" b="1" i="1" smtClean="0">
                                  <a:latin typeface="Cambria Math"/>
                                </a:rPr>
                                <m:t>𝑹</m:t>
                              </m:r>
                            </m:e>
                            <m:sup>
                              <m:r>
                                <m:rPr>
                                  <m:sty m:val="bi"/>
                                </m:rPr>
                                <a:rPr lang="da-DK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bi"/>
                            </m:rPr>
                            <a:rPr lang="da-DK" b="1" i="1" smtClean="0">
                              <a:latin typeface="Cambria Math"/>
                            </a:rPr>
                            <m:t>𝒂𝒅𝒋</m:t>
                          </m:r>
                        </m:sub>
                      </m:sSub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9483" b="-26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96944" cy="5616623"/>
              </a:xfrm>
            </p:spPr>
            <p:txBody>
              <a:bodyPr/>
              <a:lstStyle/>
              <a:p>
                <a:r>
                  <a:rPr lang="da-DK" sz="2000" smtClean="0"/>
                  <a:t>I outputtet fra regressionsanalysen med R kaldes determinationskvotienten 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 sz="2000"/>
                  <a:t> for ‘Multiple R-squared’, </a:t>
                </a:r>
                <a:r>
                  <a:rPr lang="da-DK" sz="2000" smtClean="0"/>
                  <a:t>her for eksempel 11.1: </a:t>
                </a:r>
                <a:br>
                  <a:rPr lang="da-DK" sz="2000" smtClean="0"/>
                </a:br>
                <a:br>
                  <a:rPr lang="da-DK" sz="2000" smtClean="0"/>
                </a:br>
                <a:br>
                  <a:rPr lang="da-DK" sz="2000" smtClean="0"/>
                </a:br>
                <a:br>
                  <a:rPr lang="da-DK" sz="2000" smtClean="0"/>
                </a:br>
                <a:br>
                  <a:rPr lang="da-DK" sz="2000" smtClean="0"/>
                </a:br>
                <a:br>
                  <a:rPr lang="da-DK" sz="2000" smtClean="0"/>
                </a:br>
                <a:br>
                  <a:rPr lang="da-DK" sz="2000" smtClean="0"/>
                </a:br>
                <a:r>
                  <a:rPr lang="da-DK" sz="1400" smtClean="0"/>
                  <a:t> </a:t>
                </a:r>
                <a:endParaRPr lang="da-DK" sz="2000" smtClean="0"/>
              </a:p>
              <a:p>
                <a:r>
                  <a:rPr lang="da-DK" sz="2000" smtClean="0"/>
                  <a:t>Værdien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r>
                  <a:rPr lang="da-DK" sz="2000" smtClean="0"/>
                  <a:t> er beregnet med</a:t>
                </a:r>
                <a:br>
                  <a:rPr lang="da-DK" sz="2000" smtClean="0"/>
                </a:br>
                <a:r>
                  <a:rPr lang="da-DK" sz="2000" smtClean="0"/>
                  <a:t>SS-værdier fra ANOVA tabellen:</a:t>
                </a:r>
                <a:br>
                  <a:rPr lang="da-DK" sz="2000" smtClean="0"/>
                </a:br>
                <a:r>
                  <a:rPr lang="da-DK" sz="2000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a-DK" sz="2000" b="0" i="1" smtClean="0">
                          <a:latin typeface="Cambria Math"/>
                        </a:rPr>
                        <m:t>=</m:t>
                      </m:r>
                      <m:r>
                        <a:rPr lang="da-DK" sz="2000" i="1">
                          <a:latin typeface="Cambria Math"/>
                        </a:rPr>
                        <m:t>1−</m:t>
                      </m:r>
                      <m:f>
                        <m:fPr>
                          <m:type m:val="bar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br>
                  <a:rPr lang="en-US" sz="2000" i="1" smtClean="0">
                    <a:latin typeface="Cambria Math" panose="02040503050406030204" pitchFamily="18" charset="0"/>
                  </a:rPr>
                </a:br>
                <a:r>
                  <a:rPr lang="en-US" sz="2000" i="1" smtClean="0">
                    <a:latin typeface="Cambria Math" panose="02040503050406030204" pitchFamily="18" charset="0"/>
                  </a:rPr>
                  <a:t> 	     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type m:val="bar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270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1080+270</m:t>
                          </m:r>
                        </m:den>
                      </m:f>
                    </m:oMath>
                  </m:oMathPara>
                </a14:m>
                <a:r>
                  <a:rPr lang="da-DK" sz="2000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b="0" i="1" smtClean="0">
                          <a:latin typeface="Cambria Math"/>
                        </a:rPr>
                        <m:t>=0.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da-DK" sz="2000" smtClean="0"/>
              </a:p>
              <a:p>
                <a:r>
                  <a:rPr lang="da-DK" sz="2000" smtClean="0"/>
                  <a:t>Modellen forklarer altså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 smtClean="0"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r>
                  <a:rPr lang="da-DK" sz="2000" smtClean="0"/>
                  <a:t> % af variationen i data. Modellen er ikke overfitted, for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da-DK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𝑎𝑑𝑗</m:t>
                          </m:r>
                        </m:sub>
                      </m:sSub>
                    </m:oMath>
                  </m:oMathPara>
                </a14:m>
                <a:r>
                  <a:rPr lang="da-DK" sz="2000" smtClean="0"/>
                  <a:t> er kun lidt mindre end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 sz="2000" smtClean="0"/>
                  <a:t>:</a:t>
                </a:r>
                <a:br>
                  <a:rPr lang="da-DK" sz="2000" smtClean="0"/>
                </a:br>
                <a:r>
                  <a:rPr lang="da-DK" sz="1000" smtClean="0"/>
                  <a:t> </a:t>
                </a:r>
                <a:br>
                  <a:rPr lang="da-DK" sz="2000" smtClean="0"/>
                </a:br>
                <a:r>
                  <a:rPr lang="da-DK" sz="2000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da-DK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𝑎𝑑𝑗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=1−</m:t>
                      </m:r>
                      <m:f>
                        <m:fPr>
                          <m:type m:val="bar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𝑆𝑆</m:t>
                                  </m:r>
                                </m:e>
                                <m:sub>
                                  <m:r>
                                    <a:rPr lang="da-DK" sz="2000" i="1">
                                      <a:latin typeface="Cambria Math"/>
                                    </a:rPr>
                                    <m:t>𝑟𝑒𝑠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𝑑𝑓</m:t>
                                  </m:r>
                                </m:e>
                                <m:sub>
                                  <m:r>
                                    <a:rPr lang="da-DK" sz="2000" i="1">
                                      <a:latin typeface="Cambria Math"/>
                                    </a:rPr>
                                    <m:t>𝑟𝑒𝑠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𝑆𝑆</m:t>
                                  </m:r>
                                </m:e>
                                <m:sub>
                                  <m:r>
                                    <a:rPr lang="da-DK" sz="2000" i="1">
                                      <a:latin typeface="Cambria Math"/>
                                    </a:rPr>
                                    <m:t>𝑡𝑜𝑡𝑎𝑙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i="1">
                                      <a:latin typeface="Cambria Math"/>
                                    </a:rPr>
                                    <m:t>𝑑𝑓</m:t>
                                  </m:r>
                                </m:e>
                                <m:sub>
                                  <m:r>
                                    <a:rPr lang="da-DK" sz="2000" i="1">
                                      <a:latin typeface="Cambria Math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000" i="1">
                          <a:latin typeface="Cambria Math"/>
                        </a:rPr>
                        <m:t>1−</m:t>
                      </m:r>
                      <m:f>
                        <m:fPr>
                          <m:type m:val="bar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da-DK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270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da-DK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(1080+270)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(1+6)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r>
                  <a:rPr lang="da-DK" sz="2000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0.7667</m:t>
                      </m:r>
                    </m:oMath>
                  </m:oMathPara>
                </a14:m>
                <a:r>
                  <a:rPr lang="da-DK" sz="2000" smtClean="0"/>
                  <a:t>.</a:t>
                </a:r>
                <a:endParaRPr lang="da-DK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96944" cy="5616623"/>
              </a:xfrm>
              <a:blipFill>
                <a:blip r:embed="rId4"/>
                <a:stretch>
                  <a:fillRect l="-646" t="-651" r="0" b="-1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52</a:t>
            </a:fld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rcRect r="24896" b="24062"/>
          <a:stretch>
            <a:fillRect/>
          </a:stretch>
        </p:blipFill>
        <p:spPr>
          <a:xfrm>
            <a:off x="4951018" y="4001792"/>
            <a:ext cx="3925679" cy="1005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rcRect l="1235" t="39522"/>
          <a:stretch>
            <a:fillRect/>
          </a:stretch>
        </p:blipFill>
        <p:spPr>
          <a:xfrm>
            <a:off x="1547664" y="1900595"/>
            <a:ext cx="5758458" cy="19604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03648" y="3316890"/>
            <a:ext cx="5616624" cy="2398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9931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sz="3200" b="0" smtClean="0"/>
                  <a:t>Konfidensinterval og prædiktionsinterval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sz="3200" b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34" t="-1724" b="-198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Vi vil gerne bruge modellen til at prædiktere responsværdien svarende til vilkårlige værdier af regressoren, f.eks.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𝑥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br>
                  <a:rPr lang="da-DK" b="0" smtClean="0"/>
                </a:br>
                <a:r>
                  <a:rPr lang="da-DK" b="0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:endParaRPr lang="da-DK" smtClean="0"/>
              </a:p>
              <a:p>
                <a:r>
                  <a:rPr lang="da-DK" smtClean="0"/>
                  <a:t>Vi er interesserede i </a:t>
                </a:r>
                <a:r>
                  <a:rPr lang="da-DK" err="1" smtClean="0">
                    <a:solidFill>
                      <a:schemeClr val="tx2"/>
                    </a:solidFill>
                  </a:rPr>
                  <a:t>konfidensintervallet </a:t>
                </a:r>
                <a:r>
                  <a:rPr lang="da-DK" smtClean="0"/>
                  <a:t>omkring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da-DK" smtClean="0"/>
                  <a:t>, f.eks. på </a:t>
                </a:r>
                <a:br>
                  <a:rPr lang="da-DK" smtClean="0"/>
                </a:br>
                <a:r>
                  <a:rPr lang="da-DK" smtClean="0"/>
                  <a:t>95 % niveau, generelt på 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∙100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%</m:t>
                      </m:r>
                    </m:oMath>
                  </m:oMathPara>
                </a14:m>
                <a:r>
                  <a:rPr lang="da-DK" smtClean="0"/>
                  <a:t> niveau: </a:t>
                </a:r>
                <a:br>
                  <a:rPr lang="da-DK" smtClean="0"/>
                </a:br>
                <a:r>
                  <a:rPr lang="da-DK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a-DK" i="1" smtClean="0">
                          <a:latin typeface="Cambria Math"/>
                          <a:ea typeface="Cambria Math"/>
                        </a:rPr>
                        <m:t>±</m:t>
                      </m:r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da-DK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da-DK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a-DK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da-DK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da-DK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da-DK" smtClean="0"/>
                  <a:t> , hvor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r>
                  <a:rPr lang="da-DK" smtClean="0"/>
                  <a:t> d.f.</a:t>
                </a:r>
              </a:p>
              <a:p>
                <a:r>
                  <a:rPr lang="da-DK" smtClean="0"/>
                  <a:t>Konfidensintervallet giver et interval,</a:t>
                </a:r>
                <a:br>
                  <a:rPr lang="da-DK" smtClean="0"/>
                </a:br>
                <a:r>
                  <a:rPr lang="da-DK" smtClean="0"/>
                  <a:t>for middelværdien af den normal-</a:t>
                </a:r>
                <a:br>
                  <a:rPr lang="da-DK" smtClean="0"/>
                </a:br>
                <a:r>
                  <a:rPr lang="da-DK" smtClean="0"/>
                  <a:t>fordelte variabel, der svarer til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Hvis vi i stedet vil forudsige fremtidige</a:t>
                </a:r>
                <a:br>
                  <a:rPr lang="da-DK" smtClean="0"/>
                </a:br>
                <a:r>
                  <a:rPr lang="da-DK" smtClean="0"/>
                  <a:t>værdier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da-DK" smtClean="0"/>
                  <a:t>, hvor variationen fra</a:t>
                </a:r>
                <a:br>
                  <a:rPr lang="da-DK" smtClean="0"/>
                </a:br>
                <a:r>
                  <a:rPr lang="da-DK" smtClean="0"/>
                  <a:t>den normalfordelte støj tages med, så </a:t>
                </a:r>
                <a:br>
                  <a:rPr lang="da-DK" smtClean="0"/>
                </a:br>
                <a:r>
                  <a:rPr lang="da-DK" smtClean="0"/>
                  <a:t>skal vi beregne et </a:t>
                </a:r>
                <a:r>
                  <a:rPr lang="da-DK" smtClean="0">
                    <a:solidFill>
                      <a:schemeClr val="accent1">
                        <a:lumMod val="75000"/>
                      </a:schemeClr>
                    </a:solidFill>
                  </a:rPr>
                  <a:t>prædiktionsinterval</a:t>
                </a:r>
                <a:r>
                  <a:rPr lang="da-DK" smtClean="0"/>
                  <a:t>.</a:t>
                </a: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53</a:t>
            </a:fld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969060"/>
            <a:ext cx="3018023" cy="25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74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sz="3200" b="0"/>
                  <a:t>Konfidensinterval og prædiktionsinterval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32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a-DK" sz="32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2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sz="32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sz="320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34" t="-1724" b="-198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196752"/>
                <a:ext cx="8496944" cy="5544616"/>
              </a:xfrm>
            </p:spPr>
            <p:txBody>
              <a:bodyPr/>
              <a:lstStyle/>
              <a:p>
                <a:r>
                  <a:rPr lang="da-DK" smtClean="0">
                    <a:solidFill>
                      <a:schemeClr val="tx2"/>
                    </a:solidFill>
                  </a:rPr>
                  <a:t>Prædiktionsintervallet </a:t>
                </a:r>
                <a:r>
                  <a:rPr lang="da-DK"/>
                  <a:t>omkring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da-DK" smtClean="0"/>
                  <a:t> beregnes med denne formel: </a:t>
                </a:r>
                <a:br>
                  <a:rPr lang="da-DK"/>
                </a:br>
                <a:r>
                  <a:rPr lang="da-DK"/>
                  <a:t>	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a-DK" i="1">
                          <a:latin typeface="Cambria Math"/>
                          <a:ea typeface="Cambria Math"/>
                        </a:rPr>
                        <m:t>±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1+</m:t>
                              </m:r>
                              <m:f>
                                <m:fPr>
                                  <m:type m:val="bar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f>
                                <m:fPr>
                                  <m:type m:val="bar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/>
                                          <a:ea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r>
                  <a:rPr lang="da-DK"/>
                  <a:t> , </a:t>
                </a:r>
                <a:r>
                  <a:rPr lang="da-DK" smtClean="0"/>
                  <a:t>hvor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er 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r>
                  <a:rPr lang="da-DK"/>
                  <a:t> d.f.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196752"/>
                <a:ext cx="8496944" cy="5544616"/>
              </a:xfrm>
              <a:blipFill>
                <a:blip r:embed="rId4"/>
                <a:stretch>
                  <a:fillRect l="-861" t="-659" r="-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54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3243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Regression i R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</p:spPr>
            <p:txBody>
              <a:bodyPr/>
              <a:lstStyle/>
              <a:p>
                <a:r>
                  <a:rPr lang="da-DK"/>
                  <a:t>Scatter plot:</a:t>
                </a:r>
                <a:br>
                  <a:rPr lang="da-DK"/>
                </a:br>
                <a:r>
                  <a:rPr lang="da-DK"/>
                  <a:t>	</a:t>
                </a:r>
                <a:r>
                  <a:rPr lang="da-DK">
                    <a:solidFill>
                      <a:schemeClr val="tx2"/>
                    </a:solidFill>
                  </a:rPr>
                  <a:t>plot(x, y, type="p</a:t>
                </a:r>
                <a:r>
                  <a:rPr lang="da-DK" smtClean="0">
                    <a:solidFill>
                      <a:schemeClr val="tx2"/>
                    </a:solidFill>
                  </a:rPr>
                  <a:t>")</a:t>
                </a:r>
                <a:endParaRPr lang="da-DK">
                  <a:solidFill>
                    <a:schemeClr val="tx2"/>
                  </a:solidFill>
                </a:endParaRPr>
              </a:p>
              <a:p>
                <a:r>
                  <a:rPr lang="da-DK"/>
                  <a:t>Lineær regression:</a:t>
                </a:r>
                <a:br>
                  <a:rPr lang="da-DK"/>
                </a:br>
                <a:r>
                  <a:rPr lang="da-DK"/>
                  <a:t>	</a:t>
                </a:r>
                <a:r>
                  <a:rPr lang="da-DK">
                    <a:solidFill>
                      <a:schemeClr val="tx2"/>
                    </a:solidFill>
                  </a:rPr>
                  <a:t>linmod = lm(y ~ x)</a:t>
                </a:r>
                <a:br>
                  <a:rPr lang="da-DK">
                    <a:solidFill>
                      <a:schemeClr val="tx2"/>
                    </a:solidFill>
                  </a:rPr>
                </a:br>
                <a:r>
                  <a:rPr lang="da-DK">
                    <a:solidFill>
                      <a:schemeClr val="tx2"/>
                    </a:solidFill>
                  </a:rPr>
                  <a:t> 	summary(linmod</a:t>
                </a:r>
                <a:r>
                  <a:rPr lang="da-DK" smtClean="0">
                    <a:solidFill>
                      <a:schemeClr val="tx2"/>
                    </a:solidFill>
                  </a:rPr>
                  <a:t>)</a:t>
                </a:r>
              </a:p>
              <a:p>
                <a:r>
                  <a:rPr lang="da-DK" smtClean="0"/>
                  <a:t>Regressionslinje på plot:</a:t>
                </a:r>
                <a:br>
                  <a:rPr lang="da-DK" smtClean="0"/>
                </a:br>
                <a:r>
                  <a:rPr lang="da-DK" smtClean="0"/>
                  <a:t> 	</a:t>
                </a:r>
                <a:r>
                  <a:rPr lang="da-DK" smtClean="0">
                    <a:solidFill>
                      <a:schemeClr val="accent1">
                        <a:lumMod val="75000"/>
                      </a:schemeClr>
                    </a:solidFill>
                  </a:rPr>
                  <a:t>abline(linmod)</a:t>
                </a:r>
              </a:p>
              <a:p>
                <a:r>
                  <a:rPr lang="da-DK" smtClean="0"/>
                  <a:t>Anova:</a:t>
                </a:r>
                <a:br>
                  <a:rPr lang="da-DK" smtClean="0">
                    <a:solidFill>
                      <a:schemeClr val="tx2"/>
                    </a:solidFill>
                  </a:rPr>
                </a:br>
                <a:r>
                  <a:rPr lang="da-DK" smtClean="0">
                    <a:solidFill>
                      <a:schemeClr val="tx2"/>
                    </a:solidFill>
                  </a:rPr>
                  <a:t> 	anova(linmod) </a:t>
                </a:r>
              </a:p>
              <a:p>
                <a:r>
                  <a:rPr lang="da-DK"/>
                  <a:t>Konfidensinterval for</a:t>
                </a:r>
                <a:br>
                  <a:rPr lang="da-DK"/>
                </a:br>
                <a:r>
                  <a:rPr lang="da-DK"/>
                  <a:t>koefficienterne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:</a:t>
                </a:r>
                <a:br>
                  <a:rPr lang="da-DK"/>
                </a:br>
                <a:r>
                  <a:rPr lang="da-DK">
                    <a:solidFill>
                      <a:schemeClr val="tx2"/>
                    </a:solidFill>
                  </a:rPr>
                  <a:t> 	confint(linmod, level=0.99</a:t>
                </a:r>
                <a:r>
                  <a:rPr lang="da-DK" smtClean="0">
                    <a:solidFill>
                      <a:schemeClr val="tx2"/>
                    </a:solidFill>
                  </a:rPr>
                  <a:t>)</a:t>
                </a:r>
                <a:endParaRPr lang="da-DK">
                  <a:solidFill>
                    <a:schemeClr val="tx2"/>
                  </a:solidFill>
                </a:endParaRPr>
              </a:p>
              <a:p>
                <a:r>
                  <a:rPr lang="da-DK" smtClean="0"/>
                  <a:t>Konfidens- og prædiktionsinterval:</a:t>
                </a:r>
                <a:br>
                  <a:rPr lang="da-DK" smtClean="0">
                    <a:solidFill>
                      <a:schemeClr val="tx2"/>
                    </a:solidFill>
                  </a:rPr>
                </a:br>
                <a:r>
                  <a:rPr lang="da-DK" smtClean="0">
                    <a:solidFill>
                      <a:schemeClr val="tx2"/>
                    </a:solidFill>
                  </a:rPr>
                  <a:t> 	</a:t>
                </a:r>
                <a:r>
                  <a:rPr lang="en-US">
                    <a:solidFill>
                      <a:schemeClr val="tx2"/>
                    </a:solidFill>
                  </a:rPr>
                  <a:t>predict(linmod, </a:t>
                </a:r>
                <a:r>
                  <a:rPr lang="en-US" smtClean="0">
                    <a:solidFill>
                      <a:schemeClr val="tx2"/>
                    </a:solidFill>
                  </a:rPr>
                  <a:t>level=0.95</a:t>
                </a:r>
                <a:r>
                  <a:rPr lang="en-US">
                    <a:solidFill>
                      <a:schemeClr val="tx2"/>
                    </a:solidFill>
                  </a:rPr>
                  <a:t>, interval='confidence')</a:t>
                </a:r>
                <a:br>
                  <a:rPr lang="en-US">
                    <a:solidFill>
                      <a:schemeClr val="tx2"/>
                    </a:solidFill>
                  </a:rPr>
                </a:br>
                <a:r>
                  <a:rPr lang="en-US">
                    <a:solidFill>
                      <a:schemeClr val="tx2"/>
                    </a:solidFill>
                  </a:rPr>
                  <a:t> 	predict(linmod, </a:t>
                </a:r>
                <a:r>
                  <a:rPr lang="en-US" smtClean="0">
                    <a:solidFill>
                      <a:schemeClr val="tx2"/>
                    </a:solidFill>
                  </a:rPr>
                  <a:t>level=0.95</a:t>
                </a:r>
                <a:r>
                  <a:rPr lang="en-US">
                    <a:solidFill>
                      <a:schemeClr val="tx2"/>
                    </a:solidFill>
                  </a:rPr>
                  <a:t>, interval</a:t>
                </a:r>
                <a:r>
                  <a:rPr lang="en-US" smtClean="0">
                    <a:solidFill>
                      <a:schemeClr val="tx2"/>
                    </a:solidFill>
                  </a:rPr>
                  <a:t>='prediction').</a:t>
                </a:r>
                <a:endParaRPr lang="en-US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  <a:blipFill>
                <a:blip r:embed="rId2"/>
                <a:stretch>
                  <a:fillRect l="-868" t="-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55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643" y="1052736"/>
            <a:ext cx="4741837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995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8680"/>
            <a:ext cx="7772400" cy="367240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da-DK" sz="2800" smtClean="0"/>
              <a:t>Sandsynlighedsteori og statistik</a:t>
            </a:r>
            <a:br>
              <a:rPr lang="da-DK" sz="3600" smtClean="0"/>
            </a:br>
            <a:r>
              <a:rPr lang="da-DK" sz="2800" smtClean="0"/>
              <a:t> </a:t>
            </a:r>
            <a:r>
              <a:rPr lang="da-DK" sz="3600" smtClean="0"/>
              <a:t> </a:t>
            </a:r>
            <a:br>
              <a:rPr lang="da-DK" sz="3600" smtClean="0"/>
            </a:br>
            <a:r>
              <a:rPr lang="da-DK" sz="3600" smtClean="0">
                <a:solidFill>
                  <a:schemeClr val="tx1"/>
                </a:solidFill>
              </a:rPr>
              <a:t>Kapitel </a:t>
            </a:r>
            <a:r>
              <a:rPr lang="da-DK" smtClean="0">
                <a:solidFill>
                  <a:schemeClr val="tx1"/>
                </a:solidFill>
              </a:rPr>
              <a:t>11. 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mtClean="0">
                <a:solidFill>
                  <a:schemeClr val="tx1"/>
                </a:solidFill>
              </a:rPr>
              <a:t>Regressionsanalyse 2. del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z="2400">
                <a:solidFill>
                  <a:prstClr val="black"/>
                </a:solidFill>
              </a:rPr>
              <a:t>(afsnit </a:t>
            </a:r>
            <a:r>
              <a:rPr lang="da-DK" sz="2400" smtClean="0">
                <a:solidFill>
                  <a:prstClr val="black"/>
                </a:solidFill>
              </a:rPr>
              <a:t>11.3-11.7)</a:t>
            </a:r>
            <a:r>
              <a:rPr lang="da-DK" sz="1000" smtClean="0"/>
              <a:t> </a:t>
            </a:r>
            <a:br>
              <a:rPr lang="da-DK" smtClean="0"/>
            </a:br>
            <a:r>
              <a:rPr lang="da-DK" sz="2400" smtClean="0"/>
              <a:t> </a:t>
            </a:r>
            <a:endParaRPr lang="da-DK" sz="3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1248544"/>
          </a:xfrm>
        </p:spPr>
        <p:txBody>
          <a:bodyPr>
            <a:noAutofit/>
          </a:bodyPr>
          <a:lstStyle/>
          <a:p>
            <a:r>
              <a:rPr lang="da-DK" smtClean="0"/>
              <a:t>Allan Leck Jensen</a:t>
            </a:r>
          </a:p>
          <a:p>
            <a:r>
              <a:rPr lang="da-DK" smtClean="0"/>
              <a:t>alj@ece.au.dk</a:t>
            </a:r>
            <a:endParaRPr lang="da-DK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/>
              <a:t>56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5223279"/>
      </p:ext>
    </p:extLst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Residualanalyse (11.5)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Vi har udviklet lineære modeller til at prædiktere den afhængige variabel (responsvariablen) ud fra en eller flere uafhængige </a:t>
                </a:r>
                <a:r>
                  <a:rPr lang="da-DK"/>
                  <a:t>variable (</a:t>
                </a:r>
                <a:r>
                  <a:rPr lang="da-DK" smtClean="0"/>
                  <a:t>regressorvariable)</a:t>
                </a:r>
                <a:endParaRPr lang="da-DK" smtClean="0"/>
              </a:p>
              <a:p>
                <a:r>
                  <a:rPr lang="da-DK" err="1" smtClean="0">
                    <a:solidFill>
                      <a:schemeClr val="tx2"/>
                    </a:solidFill>
                  </a:rPr>
                  <a:t>Residualet</a:t>
                </a:r>
                <a:r>
                  <a:rPr lang="da-DK" smtClean="0"/>
                  <a:t> er forskellen på den observerede og modellens prædikterede værdi: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a-DK" smtClean="0"/>
              </a:p>
              <a:p>
                <a:r>
                  <a:rPr lang="da-DK" err="1" smtClean="0"/>
                  <a:t>Residualet er således et mål for hvor meget modellen fejler i prædiktionen i et givet punkt </a:t>
                </a:r>
              </a:p>
              <a:p>
                <a:r>
                  <a:rPr lang="da-DK" smtClean="0"/>
                  <a:t>Hvis et punkt har et stort residual, skyldes det enten at modellen er for dårlig, eller at punktet er en outlier (f.eks. en fejlmåling)</a:t>
                </a:r>
              </a:p>
              <a:p>
                <a:r>
                  <a:rPr lang="da-DK" smtClean="0"/>
                  <a:t>Vi kan bruge residualerne til at teste om </a:t>
                </a:r>
              </a:p>
              <a:p>
                <a:pPr lvl="1"/>
                <a:r>
                  <a:rPr lang="da-DK" smtClean="0"/>
                  <a:t>modellens antagelser holder</a:t>
                </a:r>
              </a:p>
              <a:p>
                <a:pPr lvl="1"/>
                <a:r>
                  <a:rPr lang="da-DK" smtClean="0"/>
                  <a:t>modellen kan forbedres, f.eks. med en transformation</a:t>
                </a:r>
              </a:p>
              <a:p>
                <a:pPr lvl="1"/>
                <a:r>
                  <a:rPr lang="da-DK" smtClean="0"/>
                  <a:t>et punkt er en outlier</a:t>
                </a:r>
                <a:endParaRPr lang="da-DK" smtClean="0"/>
              </a:p>
              <a:p>
                <a:r>
                  <a:rPr lang="da-DK" smtClean="0"/>
                  <a:t>En god metode er at lave </a:t>
                </a:r>
                <a:r>
                  <a:rPr lang="da-DK" err="1" smtClean="0">
                    <a:solidFill>
                      <a:schemeClr val="tx2"/>
                    </a:solidFill>
                  </a:rPr>
                  <a:t>residualplots.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 b="-2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57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691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Residualplots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smtClean="0"/>
                  <a:t>En type residualplots er residualer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r>
                  <a:rPr lang="da-DK" smtClean="0"/>
                  <a:t> plottet mod estimater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a-DK" smtClean="0"/>
              </a:p>
              <a:p>
                <a:r>
                  <a:rPr lang="da-DK"/>
                  <a:t>Residualerne skal gerne være </a:t>
                </a:r>
                <a:r>
                  <a:rPr lang="da-DK" smtClean="0"/>
                  <a:t>tilfældige og ikke f.eks. afhænge af størrelsen af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a-DK"/>
              </a:p>
              <a:p>
                <a:r>
                  <a:rPr lang="da-DK" smtClean="0"/>
                  <a:t>Her er ingen åbenlys sammenhæng – residualerne  ser ud til at være tilfældigt  fordelt i et bånd omkring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da-DK" smtClean="0"/>
                  <a:t>. Det er idealet.</a:t>
                </a: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58</a:t>
            </a:fld>
            <a:endParaRPr lang="da-DK"/>
          </a:p>
        </p:txBody>
      </p:sp>
      <p:grpSp>
        <p:nvGrpSpPr>
          <p:cNvPr id="8" name="Group 7"/>
          <p:cNvGrpSpPr/>
          <p:nvPr/>
        </p:nvGrpSpPr>
        <p:grpSpPr>
          <a:xfrm>
            <a:off x="1259632" y="3336032"/>
            <a:ext cx="6638925" cy="2904490"/>
            <a:chOff x="1259632" y="3336032"/>
            <a:chExt cx="6638925" cy="290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9632" y="3497322"/>
              <a:ext cx="6638925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3974" y="3336032"/>
              <a:ext cx="32385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3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Fordeling af residualer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24936" cy="5688632"/>
          </a:xfrm>
        </p:spPr>
        <p:txBody>
          <a:bodyPr/>
          <a:lstStyle/>
          <a:p>
            <a:r>
              <a:rPr lang="da-DK"/>
              <a:t>Her stiger residualets numeriske værdi med prædiktionerne (</a:t>
            </a:r>
            <a:r>
              <a:rPr lang="da-DK">
                <a:solidFill>
                  <a:schemeClr val="tx2"/>
                </a:solidFill>
              </a:rPr>
              <a:t>funnel pattern</a:t>
            </a:r>
            <a:r>
              <a:rPr lang="da-DK"/>
              <a:t>)</a:t>
            </a:r>
            <a:br>
              <a:rPr lang="da-DK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endParaRPr lang="da-DK" smtClean="0"/>
          </a:p>
          <a:p>
            <a:r>
              <a:rPr lang="da-DK"/>
              <a:t>Her er en tydelig kurveformet sammenhæng (</a:t>
            </a:r>
            <a:r>
              <a:rPr lang="da-DK">
                <a:solidFill>
                  <a:schemeClr val="tx2"/>
                </a:solidFill>
              </a:rPr>
              <a:t>systematic curvature</a:t>
            </a:r>
            <a:r>
              <a:rPr lang="da-DK"/>
              <a:t>)</a:t>
            </a:r>
            <a:br>
              <a:rPr lang="da-DK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br>
              <a:rPr lang="da-DK" smtClean="0"/>
            </a:br>
            <a:r>
              <a:rPr lang="da-DK" sz="1200" smtClean="0"/>
              <a:t> </a:t>
            </a:r>
            <a:endParaRPr lang="da-DK" smtClean="0"/>
          </a:p>
          <a:p>
            <a:r>
              <a:rPr lang="da-DK" smtClean="0"/>
              <a:t>I begge tilfælde tyder det på, at modellen kan forbedres.</a:t>
            </a:r>
            <a:endParaRPr lang="da-DK"/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59</a:t>
            </a:fld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77501"/>
            <a:ext cx="4397226" cy="1972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338" y="4077072"/>
            <a:ext cx="4411945" cy="19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29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Eksempel: Kriminalitet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568952" cy="5472608"/>
          </a:xfrm>
        </p:spPr>
        <p:txBody>
          <a:bodyPr/>
          <a:lstStyle/>
          <a:p>
            <a:r>
              <a:rPr lang="da-DK" smtClean="0"/>
              <a:t>Sammenhæng mellem bevillinger til politiet og anmeldte forbrydelser </a:t>
            </a:r>
          </a:p>
          <a:p>
            <a:r>
              <a:rPr lang="da-DK" smtClean="0"/>
              <a:t>Statistik for 47 stater i USA over de årlige bevillinger i $ pr. indbygger og antal anmeldte forbrydelser pr. million indbyggere for hver stat</a:t>
            </a:r>
          </a:p>
          <a:p>
            <a:r>
              <a:rPr lang="da-DK" smtClean="0"/>
              <a:t>Resultatet: </a:t>
            </a:r>
            <a:br>
              <a:rPr lang="da-DK" smtClean="0"/>
            </a:br>
            <a:r>
              <a:rPr lang="da-DK" smtClean="0"/>
              <a:t>Vi bør altså beskære politiet </a:t>
            </a:r>
            <a:br>
              <a:rPr lang="da-DK" smtClean="0"/>
            </a:br>
            <a:r>
              <a:rPr lang="da-DK" smtClean="0"/>
              <a:t>for at reducere kriminaliteten ??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6</a:t>
            </a:fld>
            <a:endParaRPr lang="da-DK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7004" y="2460451"/>
            <a:ext cx="43815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241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Residualanalyse</a:t>
            </a:r>
            <a:endParaRPr lang="da-DK"/>
          </a:p>
        </p:txBody>
      </p:sp>
      <mc:AlternateContent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20368"/>
                <a:ext cx="8568952" cy="5837632"/>
              </a:xfrm>
            </p:spPr>
            <p:txBody>
              <a:bodyPr/>
              <a:lstStyle/>
              <a:p>
                <a:r>
                  <a:rPr lang="da-DK" smtClean="0"/>
                  <a:t>Simpel lineær regressionsmodel: 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/>
                  <a:t>Vi </a:t>
                </a:r>
                <a:r>
                  <a:rPr lang="da-DK" smtClean="0"/>
                  <a:t>har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r>
                  <a:rPr lang="da-DK"/>
                  <a:t> sammenhørende observationer 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da-DK"/>
                  <a:t> </a:t>
                </a:r>
                <a:r>
                  <a:rPr lang="da-DK" smtClean="0"/>
                  <a:t> for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𝑖</m:t>
                      </m:r>
                      <m:r>
                        <a:rPr lang="da-DK" i="1">
                          <a:latin typeface="Cambria Math"/>
                        </a:rPr>
                        <m:t>=1…</m:t>
                      </m:r>
                      <m:r>
                        <a:rPr lang="da-DK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Hvis vi forestiller os, at vi kender koefficienterne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kan vi skrive observationerne: 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br>
                  <a:rPr lang="da-DK" smtClean="0"/>
                </a:br>
                <a:r>
                  <a:rPr lang="da-DK" smtClean="0"/>
                  <a:t>hvor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en tilfældig afvigelse (</a:t>
                </a:r>
                <a:r>
                  <a:rPr lang="da-DK" err="1" smtClean="0">
                    <a:solidFill>
                      <a:schemeClr val="tx2"/>
                    </a:solidFill>
                  </a:rPr>
                  <a:t>random error</a:t>
                </a:r>
                <a:r>
                  <a:rPr lang="da-DK" smtClean="0"/>
                  <a:t>)</a:t>
                </a:r>
              </a:p>
              <a:p>
                <a:r>
                  <a:rPr lang="da-DK" smtClean="0"/>
                  <a:t>Det antages, at afvigelserne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uafhængige og kommer fra  en stokastisk variabel med middelværdi 0 og varians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 smtClean="0"/>
                  <a:t>. </a:t>
                </a:r>
                <a:br>
                  <a:rPr lang="da-DK" smtClean="0"/>
                </a:br>
                <a:r>
                  <a:rPr lang="da-DK" smtClean="0"/>
                  <a:t>Ofte antages det, at de kommer fra normalfordelingen N(0,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  <a:ea typeface="Cambria Math"/>
                        </a:rPr>
                        <m:t>𝜎</m:t>
                      </m:r>
                    </m:oMath>
                  </m:oMathPara>
                </a14:m>
                <a:r>
                  <a:rPr lang="da-DK" smtClean="0"/>
                  <a:t>)</a:t>
                </a:r>
              </a:p>
              <a:p>
                <a:r>
                  <a:rPr lang="da-DK" smtClean="0"/>
                  <a:t>Vi kender ikke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, så vi  ønsker at estimere dem ud fra vores  observationer 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da-DK" smtClean="0"/>
                  <a:t>: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Her 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vores bedste  </a:t>
                </a:r>
                <a:r>
                  <a:rPr lang="da-DK" smtClean="0">
                    <a:solidFill>
                      <a:schemeClr val="tx2"/>
                    </a:solidFill>
                  </a:rPr>
                  <a:t>estimater</a:t>
                </a:r>
                <a:r>
                  <a:rPr lang="da-DK" smtClean="0"/>
                  <a:t> for hhv.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</a:t>
                </a:r>
                <a:r>
                  <a:rPr lang="da-DK" smtClean="0"/>
                  <a:t>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. </a:t>
                </a:r>
                <a:br>
                  <a:rPr lang="da-DK" smtClean="0"/>
                </a:br>
                <a:r>
                  <a:rPr lang="da-DK" smtClean="0"/>
                  <a:t>Flere observationer (en større stikprøve) kunne forbedre estimaterne</a:t>
                </a:r>
              </a:p>
              <a:p>
                <a:r>
                  <a:rPr lang="da-DK" smtClean="0"/>
                  <a:t>Vi kan bruge vores residualer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til at estimere variansen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 smtClean="0"/>
                  <a:t>.</a:t>
                </a:r>
                <a:endParaRPr lang="da-DK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20368"/>
                <a:ext cx="8568952" cy="5837632"/>
              </a:xfrm>
              <a:blipFill>
                <a:blip r:embed="rId3"/>
                <a:stretch>
                  <a:fillRect l="-854" t="-626" r="-214" b="-25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/>
              <a:t>60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5457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Kontrol af modelantagelser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Modelantagelser om random error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r>
                  <a:rPr lang="da-DK" smtClean="0"/>
                  <a:t>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r>
                  <a:rPr lang="da-DK" smtClean="0"/>
                  <a:t>er </a:t>
                </a:r>
                <a:r>
                  <a:rPr lang="da-DK"/>
                  <a:t>N(0</a:t>
                </a:r>
                <a:r>
                  <a:rPr lang="da-DK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  <a:ea typeface="Cambria Math"/>
                        </a:rPr>
                        <m:t>𝜎</m:t>
                      </m:r>
                    </m:oMath>
                  </m:oMathPara>
                </a14:m>
                <a:r>
                  <a:rPr lang="da-DK" smtClean="0"/>
                  <a:t>). M.a.o.:</a:t>
                </a:r>
              </a:p>
              <a:p>
                <a:pPr marL="814388" lvl="1" indent="-457200">
                  <a:buFont typeface="+mj-lt"/>
                  <a:buAutoNum type="arabicPeriod"/>
                </a:pPr>
                <a:r>
                  <a:rPr lang="da-DK" smtClean="0"/>
                  <a:t> Middelværdi er 0</a:t>
                </a:r>
              </a:p>
              <a:p>
                <a:pPr marL="814388" lvl="1" indent="-457200">
                  <a:buFont typeface="+mj-lt"/>
                  <a:buAutoNum type="arabicPeriod"/>
                </a:pPr>
                <a:r>
                  <a:rPr lang="da-DK" smtClean="0"/>
                  <a:t> Har konstant varians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a-DK" smtClean="0"/>
              </a:p>
              <a:p>
                <a:pPr marL="814388" lvl="1" indent="-457200">
                  <a:buFont typeface="+mj-lt"/>
                  <a:buAutoNum type="arabicPeriod"/>
                </a:pPr>
                <a:r>
                  <a:rPr lang="da-DK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uafhængige</a:t>
                </a:r>
              </a:p>
              <a:p>
                <a:pPr marL="814388" lvl="1" indent="-457200">
                  <a:buFont typeface="+mj-lt"/>
                  <a:buAutoNum type="arabicPeriod"/>
                </a:pPr>
                <a:r>
                  <a:rPr lang="da-DK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kommer fra normalfordeling</a:t>
                </a:r>
              </a:p>
              <a:p>
                <a:pPr marL="455613" indent="-457200"/>
                <a:r>
                  <a:rPr lang="da-DK" smtClean="0"/>
                  <a:t>Metoder til at kontrollere modelantagelser vha. residualer:</a:t>
                </a:r>
              </a:p>
              <a:p>
                <a:pPr marL="814388" lvl="1" indent="-457200"/>
                <a:r>
                  <a:rPr lang="da-DK" smtClean="0"/>
                  <a:t>Mindste kvadraters metode sikrer antagelse </a:t>
                </a:r>
                <a:r>
                  <a:rPr lang="da-DK" smtClean="0">
                    <a:solidFill>
                      <a:schemeClr val="tx2"/>
                    </a:solidFill>
                  </a:rPr>
                  <a:t>1 </a:t>
                </a:r>
                <a:r>
                  <a:rPr lang="da-DK" smtClean="0"/>
                  <a:t>for residualerne</a:t>
                </a:r>
                <a:endParaRPr lang="da-DK" smtClean="0"/>
              </a:p>
              <a:p>
                <a:pPr marL="814388" lvl="1" indent="-457200"/>
                <a:r>
                  <a:rPr lang="da-DK" smtClean="0"/>
                  <a:t>Plot residualer mod estimeret værdi 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mod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) (</a:t>
                </a:r>
                <a:r>
                  <a:rPr lang="da-DK" smtClean="0">
                    <a:solidFill>
                      <a:schemeClr val="tx2"/>
                    </a:solidFill>
                  </a:rPr>
                  <a:t>2</a:t>
                </a:r>
                <a:r>
                  <a:rPr lang="da-DK" smtClean="0"/>
                  <a:t>)</a:t>
                </a:r>
              </a:p>
              <a:p>
                <a:pPr marL="814388" lvl="1" indent="-457200"/>
                <a:r>
                  <a:rPr lang="da-DK" smtClean="0"/>
                  <a:t>Plot </a:t>
                </a:r>
                <a:r>
                  <a:rPr lang="da-DK" err="1"/>
                  <a:t>residualer mod </a:t>
                </a:r>
                <a:r>
                  <a:rPr lang="da-DK" smtClean="0"/>
                  <a:t>hver regressor </a:t>
                </a:r>
                <a:r>
                  <a:rPr lang="da-DK"/>
                  <a:t>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mod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r>
                  <a:rPr lang="da-DK"/>
                  <a:t>) (</a:t>
                </a:r>
                <a:r>
                  <a:rPr lang="da-DK">
                    <a:solidFill>
                      <a:schemeClr val="tx2"/>
                    </a:solidFill>
                  </a:rPr>
                  <a:t>2</a:t>
                </a:r>
                <a:r>
                  <a:rPr lang="da-DK" smtClean="0"/>
                  <a:t>)</a:t>
                </a:r>
              </a:p>
              <a:p>
                <a:pPr marL="814388" lvl="1" indent="-457200"/>
                <a:r>
                  <a:rPr lang="da-DK" smtClean="0"/>
                  <a:t>Plot </a:t>
                </a:r>
                <a:r>
                  <a:rPr lang="da-DK" err="1"/>
                  <a:t>residualer </a:t>
                </a:r>
                <a:r>
                  <a:rPr lang="da-DK" smtClean="0"/>
                  <a:t>i tidsrækkefølge </a:t>
                </a:r>
                <a:r>
                  <a:rPr lang="da-DK"/>
                  <a:t>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mod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r>
                  <a:rPr lang="da-DK"/>
                  <a:t>) </a:t>
                </a:r>
                <a:r>
                  <a:rPr lang="da-DK" smtClean="0"/>
                  <a:t>(</a:t>
                </a:r>
                <a:r>
                  <a:rPr lang="da-DK">
                    <a:solidFill>
                      <a:schemeClr val="tx2"/>
                    </a:solidFill>
                  </a:rPr>
                  <a:t>3</a:t>
                </a:r>
                <a:r>
                  <a:rPr lang="da-DK" smtClean="0"/>
                  <a:t>)</a:t>
                </a:r>
              </a:p>
              <a:p>
                <a:pPr marL="814388" lvl="1" indent="-457200"/>
                <a:r>
                  <a:rPr lang="da-DK"/>
                  <a:t>Stem-and-leaf plot eller </a:t>
                </a:r>
                <a:r>
                  <a:rPr lang="da-DK" smtClean="0"/>
                  <a:t>histogram af </a:t>
                </a:r>
                <a:r>
                  <a:rPr lang="da-DK" err="1"/>
                  <a:t>residualer </a:t>
                </a:r>
                <a:r>
                  <a:rPr lang="da-DK" smtClean="0"/>
                  <a:t>(</a:t>
                </a:r>
                <a:r>
                  <a:rPr lang="da-DK">
                    <a:solidFill>
                      <a:schemeClr val="tx2"/>
                    </a:solidFill>
                  </a:rPr>
                  <a:t>4</a:t>
                </a:r>
                <a:r>
                  <a:rPr lang="da-DK" smtClean="0"/>
                  <a:t>)</a:t>
                </a:r>
                <a:endParaRPr lang="da-DK"/>
              </a:p>
              <a:p>
                <a:pPr marL="814388" lvl="1" indent="-457200"/>
                <a:r>
                  <a:rPr lang="da-DK" smtClean="0"/>
                  <a:t>Normalfordelingsplot af </a:t>
                </a:r>
                <a:r>
                  <a:rPr lang="da-DK" err="1"/>
                  <a:t>residualer </a:t>
                </a:r>
                <a:r>
                  <a:rPr lang="da-DK" smtClean="0"/>
                  <a:t>(</a:t>
                </a:r>
                <a:r>
                  <a:rPr lang="da-DK" smtClean="0">
                    <a:solidFill>
                      <a:schemeClr val="tx2"/>
                    </a:solidFill>
                  </a:rPr>
                  <a:t>4</a:t>
                </a:r>
                <a:r>
                  <a:rPr lang="da-DK" smtClean="0"/>
                  <a:t>).</a:t>
                </a: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61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4181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  <p:cond evt="onBegin" delay="0">
                          <p:tn val="32"/>
                        </p:cond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11.1, residualanalyse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62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78457"/>
            <a:ext cx="3297195" cy="2568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01510"/>
            <a:ext cx="3297195" cy="2568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178457"/>
            <a:ext cx="3297195" cy="2568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4001510"/>
            <a:ext cx="3297195" cy="2568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87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Kurvelineær regression (11.3)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24936" cy="5616624"/>
          </a:xfrm>
        </p:spPr>
        <p:txBody>
          <a:bodyPr/>
          <a:lstStyle/>
          <a:p>
            <a:r>
              <a:rPr lang="en-US" smtClean="0"/>
              <a:t>Vi kan bruge lineær regression også for ikke-lineære sammenhænge ved at transformere data</a:t>
            </a:r>
          </a:p>
          <a:p>
            <a:r>
              <a:rPr lang="en-US" smtClean="0"/>
              <a:t>Årsager til at transformere data:</a:t>
            </a:r>
          </a:p>
          <a:p>
            <a:pPr lvl="1"/>
            <a:r>
              <a:rPr lang="en-US" smtClean="0"/>
              <a:t>En kendt/forventet sammenhæng</a:t>
            </a:r>
            <a:endParaRPr lang="da-DK" smtClean="0"/>
          </a:p>
          <a:p>
            <a:pPr lvl="1"/>
            <a:r>
              <a:rPr lang="da-DK" smtClean="0"/>
              <a:t>Plots viser en lineær sammenhæng mellem de transformerede data</a:t>
            </a:r>
          </a:p>
          <a:p>
            <a:pPr lvl="1"/>
            <a:r>
              <a:rPr lang="da-DK" smtClean="0"/>
              <a:t>Residualanalyse viser, at modelantagelser ikke holder, f.eks. ‘funnel pattern’ eller ‘systematic curvature’.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63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10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Eksempel: D</a:t>
            </a:r>
            <a:r>
              <a:rPr lang="en-US" smtClean="0"/>
              <a:t>amptryk   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Sammenhørende målinger af temperatur og damptryk i en lukket beholder (analogt til </a:t>
                </a:r>
                <a:r>
                  <a:rPr lang="en-US" smtClean="0"/>
                  <a:t>bogens eksempel </a:t>
                </a:r>
                <a:r>
                  <a:rPr lang="en-US"/>
                  <a:t>11.10, men jeg synes dette </a:t>
                </a:r>
                <a:r>
                  <a:rPr lang="en-US" smtClean="0"/>
                  <a:t>illustrerer emnet bedre)</a:t>
                </a: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endParaRPr lang="en-US"/>
              </a:p>
              <a:p>
                <a:r>
                  <a:rPr lang="en-US" smtClean="0"/>
                  <a:t>Vi laver et scatter plot </a:t>
                </a:r>
              </a:p>
              <a:p>
                <a:r>
                  <a:rPr lang="en-US" smtClean="0"/>
                  <a:t>Selvom det ikke ser </a:t>
                </a:r>
                <a:br>
                  <a:rPr lang="en-US" smtClean="0"/>
                </a:br>
                <a:r>
                  <a:rPr lang="en-US" smtClean="0"/>
                  <a:t>lineært ud, laver vi en </a:t>
                </a:r>
                <a:br>
                  <a:rPr lang="en-US" smtClean="0"/>
                </a:br>
                <a:r>
                  <a:rPr lang="en-US" smtClean="0"/>
                  <a:t>lineær regression</a:t>
                </a:r>
                <a:br>
                  <a:rPr lang="en-US" smtClean="0"/>
                </a:br>
                <a:r>
                  <a:rPr lang="en-US" sz="1600" smtClean="0"/>
                  <a:t> </a:t>
                </a:r>
                <a:endParaRPr lang="en-US" smtClean="0"/>
              </a:p>
              <a:p>
                <a:r>
                  <a:rPr lang="en-US" smtClean="0"/>
                  <a:t>God model med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smtClean="0"/>
                  <a:t> over 90 % og signifikant hældning.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941" t="-760" b="-1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64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2276872"/>
            <a:ext cx="2727371" cy="2232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t="15753" r="4384" b="3300"/>
          <a:stretch>
            <a:fillRect/>
          </a:stretch>
        </p:blipFill>
        <p:spPr>
          <a:xfrm>
            <a:off x="5025499" y="2348144"/>
            <a:ext cx="3413482" cy="2016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838" y="4437112"/>
            <a:ext cx="539359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11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Eksempel: D</a:t>
            </a:r>
            <a:r>
              <a:rPr lang="en-US" smtClean="0"/>
              <a:t>amptryk   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Problemer med modellen:</a:t>
                </a:r>
              </a:p>
              <a:p>
                <a:pPr lvl="1"/>
                <a:r>
                  <a:rPr lang="en-US" smtClean="0"/>
                  <a:t>Fysisk: Modellen </a:t>
                </a:r>
                <a:r>
                  <a:rPr lang="en-US"/>
                  <a:t>prædikterer </a:t>
                </a:r>
                <a:br>
                  <a:rPr lang="en-US" smtClean="0"/>
                </a:br>
                <a:r>
                  <a:rPr lang="en-US" smtClean="0"/>
                  <a:t>negativt damptryk </a:t>
                </a:r>
                <a:r>
                  <a:rPr lang="en-US"/>
                  <a:t>for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&lt;10</m:t>
                      </m:r>
                    </m:oMath>
                  </m:oMathPara>
                </a14:m>
                <a:endParaRPr lang="en-US"/>
              </a:p>
              <a:p>
                <a:pPr lvl="1"/>
                <a:r>
                  <a:rPr lang="en-US" smtClean="0"/>
                  <a:t>Statistisk: Data følger en </a:t>
                </a:r>
                <a:br>
                  <a:rPr lang="en-US"/>
                </a:br>
                <a:r>
                  <a:rPr lang="en-US" smtClean="0"/>
                  <a:t>ikke-lineær kurve</a:t>
                </a:r>
              </a:p>
              <a:p>
                <a:pPr lvl="1"/>
                <a:r>
                  <a:rPr lang="en-US"/>
                  <a:t>Statistisk: </a:t>
                </a:r>
                <a:r>
                  <a:rPr lang="en-US" smtClean="0"/>
                  <a:t>Et residualplot viser </a:t>
                </a:r>
                <a:br>
                  <a:rPr lang="en-US" smtClean="0"/>
                </a:br>
                <a:r>
                  <a:rPr lang="en-US" smtClean="0"/>
                  <a:t>systematisk kurveform.</a:t>
                </a: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65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71" y="980728"/>
            <a:ext cx="4231509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656425"/>
            <a:ext cx="4104456" cy="294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428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Eksempel: D</a:t>
            </a:r>
            <a:r>
              <a:rPr lang="en-US" smtClean="0"/>
              <a:t>amptryk   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da-DK" smtClean="0"/>
                  <a:t>Clausius-Clapeyron </a:t>
                </a:r>
                <a:r>
                  <a:rPr lang="da-DK"/>
                  <a:t>ligningen siger, </a:t>
                </a:r>
                <a:r>
                  <a:rPr lang="da-DK" smtClean="0"/>
                  <a:t>at logaritmen til damptrykket er </a:t>
                </a:r>
                <a:br>
                  <a:rPr lang="da-DK" smtClean="0"/>
                </a:br>
                <a:r>
                  <a:rPr lang="da-DK" smtClean="0"/>
                  <a:t>omvendt proportionalt med temperaturen i Kelvin:</a:t>
                </a:r>
                <a:br>
                  <a:rPr lang="da-DK" smtClean="0"/>
                </a:br>
                <a:r>
                  <a:rPr lang="da-DK"/>
                  <a:t>	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ln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f>
                        <m:fPr>
                          <m:type m:val="ba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i="1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f>
                        <m:fPr>
                          <m:type m:val="ba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i="1">
                              <a:latin typeface="Cambria Math"/>
                            </a:rPr>
                            <m:t>𝑡</m:t>
                          </m:r>
                          <m:r>
                            <a:rPr lang="da-DK" i="1">
                              <a:latin typeface="Cambria Math"/>
                            </a:rPr>
                            <m:t>+273</m:t>
                          </m:r>
                        </m:den>
                      </m:f>
                    </m:oMath>
                  </m:oMathPara>
                </a14:m>
                <a:br>
                  <a:rPr lang="en-US" smtClean="0"/>
                </a:br>
                <a:r>
                  <a:rPr lang="en-US" sz="700" smtClean="0"/>
                  <a:t>  </a:t>
                </a:r>
                <a:endParaRPr lang="en-US" smtClean="0"/>
              </a:p>
              <a:p>
                <a:r>
                  <a:rPr lang="en-US" smtClean="0"/>
                  <a:t>Ved at transformere vores data bør vi få en lineær sammenhæng: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RT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+273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r>
                  <a:rPr lang="en-US" smtClean="0"/>
                  <a:t>	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lnp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br>
                  <a:rPr lang="en-US"/>
                </a:b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66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84" y="3933056"/>
            <a:ext cx="737973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30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Eksempel: D</a:t>
            </a:r>
            <a:r>
              <a:rPr lang="en-US" smtClean="0"/>
              <a:t>amptryk   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mtClean="0"/>
                  <a:t>Resultatet er en perfekt model: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da-DK" smtClean="0"/>
                  <a:t>Den lineære model: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lnp</m:t>
                      </m:r>
                      <m:r>
                        <a:rPr lang="da-DK" i="1">
                          <a:latin typeface="Cambria Math"/>
                        </a:rPr>
                        <m:t>=20.79 −5255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RT</m:t>
                      </m:r>
                    </m:oMath>
                  </m:oMathPara>
                </a14:m>
                <a:r>
                  <a:rPr lang="da-DK" smtClean="0"/>
                  <a:t> </a:t>
                </a:r>
                <a:endParaRPr lang="da-DK"/>
              </a:p>
              <a:p>
                <a:r>
                  <a:rPr lang="da-DK" smtClean="0"/>
                  <a:t>Vi kan transformere tilbage til de</a:t>
                </a:r>
                <a:br>
                  <a:rPr lang="da-DK" smtClean="0"/>
                </a:br>
                <a:r>
                  <a:rPr lang="da-DK" smtClean="0"/>
                  <a:t>oprindelige variable: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𝑝</m:t>
                      </m:r>
                      <m:r>
                        <a:rPr lang="da-DK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exp</m:t>
                      </m:r>
                      <m:r>
                        <a:rPr lang="da-DK" i="1">
                          <a:latin typeface="Cambria Math"/>
                        </a:rPr>
                        <m:t>⁡(20.7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a-DK" i="1">
                          <a:latin typeface="Cambria Math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/>
                            </a:rPr>
                            <m:t>5255</m:t>
                          </m:r>
                        </m:num>
                        <m:den>
                          <m:r>
                            <a:rPr lang="da-DK" i="1">
                              <a:latin typeface="Cambria Math"/>
                            </a:rPr>
                            <m:t>𝑡</m:t>
                          </m:r>
                          <m:r>
                            <a:rPr lang="da-DK" i="1">
                              <a:latin typeface="Cambria Math"/>
                            </a:rPr>
                            <m:t>+273</m:t>
                          </m:r>
                        </m:den>
                      </m:f>
                      <m:r>
                        <a:rPr lang="da-DK" i="1">
                          <a:latin typeface="Cambria Math"/>
                        </a:rPr>
                        <m:t>)</m:t>
                      </m:r>
                    </m:oMath>
                  </m:oMathPara>
                </a14:m>
                <a:r>
                  <a:rPr lang="da-DK" smtClean="0"/>
                  <a:t> </a:t>
                </a:r>
                <a:endParaRPr lang="da-DK"/>
              </a:p>
              <a:p>
                <a:pPr marL="0" indent="0">
                  <a:buNone/>
                </a:pPr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941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67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68760"/>
            <a:ext cx="4568058" cy="2534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3113" r="4423"/>
          <a:stretch>
            <a:fillRect/>
          </a:stretch>
        </p:blipFill>
        <p:spPr>
          <a:xfrm>
            <a:off x="539553" y="1556792"/>
            <a:ext cx="3528391" cy="24955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rcRect t="5116" r="4233"/>
          <a:stretch>
            <a:fillRect/>
          </a:stretch>
        </p:blipFill>
        <p:spPr>
          <a:xfrm>
            <a:off x="4965576" y="4085686"/>
            <a:ext cx="3864263" cy="26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87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Kurvelineær regression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Vi kan bruge lineær regression også for ikke-lineære sammenhænge ved at transformere data</a:t>
                </a:r>
              </a:p>
              <a:p>
                <a:r>
                  <a:rPr lang="en-US" smtClean="0"/>
                  <a:t>Årsager til at transformere data:</a:t>
                </a:r>
              </a:p>
              <a:p>
                <a:pPr lvl="1"/>
                <a:r>
                  <a:rPr lang="en-US" smtClean="0"/>
                  <a:t>En kendt/forventet sammenhæng </a:t>
                </a:r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(f.eks. </a:t>
                </a:r>
                <a:r>
                  <a:rPr lang="da-DK" smtClean="0">
                    <a:solidFill>
                      <a:schemeClr val="accent1">
                        <a:lumMod val="75000"/>
                      </a:schemeClr>
                    </a:solidFill>
                  </a:rPr>
                  <a:t>damptrykseksemplet)</a:t>
                </a:r>
              </a:p>
              <a:p>
                <a:pPr lvl="1"/>
                <a:r>
                  <a:rPr lang="da-DK" smtClean="0"/>
                  <a:t>Plots viser en lineær sammenhæng mellem de transformerede data</a:t>
                </a:r>
              </a:p>
              <a:p>
                <a:pPr lvl="1"/>
                <a:r>
                  <a:rPr lang="da-DK"/>
                  <a:t>Residualanalyse viser, at modelantagelser ikke holder, f.eks. ‘funnel pattern’ eller ‘systematic curvature</a:t>
                </a:r>
                <a:r>
                  <a:rPr lang="da-DK" smtClean="0"/>
                  <a:t>’</a:t>
                </a:r>
                <a:endParaRPr lang="da-DK"/>
              </a:p>
              <a:p>
                <a:r>
                  <a:rPr lang="da-DK" smtClean="0"/>
                  <a:t>Sammenhænge, hvor transformation giver linearitet:</a:t>
                </a:r>
              </a:p>
              <a:p>
                <a:pPr lvl="1"/>
                <a:r>
                  <a:rPr lang="da-DK" smtClean="0">
                    <a:solidFill>
                      <a:schemeClr val="accent1">
                        <a:lumMod val="75000"/>
                      </a:schemeClr>
                    </a:solidFill>
                  </a:rPr>
                  <a:t>Eksponentiel</a:t>
                </a:r>
                <a:r>
                  <a:rPr lang="da-DK" smtClean="0"/>
                  <a:t>: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br>
                  <a:rPr lang="en-US" smtClean="0"/>
                </a:br>
                <a:r>
                  <a:rPr lang="en-US" smtClean="0"/>
                  <a:t>Transformation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 med log: 	</a:t>
                </a:r>
                <a14:m>
                  <m:oMathPara>
                    <m:oMathParaPr>
                      <m:jc/>
                    </m:oMathParaPr>
                    <m:oMath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mtClean="0"/>
              </a:p>
              <a:p>
                <a:pPr lvl="1"/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Reciprok</a:t>
                </a:r>
                <a:r>
                  <a:rPr lang="en-US" smtClean="0"/>
                  <a:t>: 	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br>
                  <a:rPr lang="en-US"/>
                </a:br>
                <a:r>
                  <a:rPr lang="en-US"/>
                  <a:t>Transformation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 med reciprok: 	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mtClean="0"/>
              </a:p>
              <a:p>
                <a:pPr lvl="1"/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Potens</a:t>
                </a:r>
                <a:r>
                  <a:rPr lang="en-US" smtClean="0"/>
                  <a:t>: 	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en-US"/>
                </a:br>
                <a:r>
                  <a:rPr lang="en-US"/>
                  <a:t>Transformation </a:t>
                </a:r>
                <a:r>
                  <a:rPr lang="en-US" smtClean="0"/>
                  <a:t>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 med log: 	</a:t>
                </a:r>
                <a14:m>
                  <m:oMathPara>
                    <m:oMathParaPr>
                      <m:jc/>
                    </m:oMathParaPr>
                    <m:oMath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r>
                  <a:rPr lang="en-US" smtClean="0"/>
                  <a:t> 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68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31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Polynomiel regression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Hvis man ikke kender den underliggende sammenhæng i data kan man som regel lave en god model med polynomiel regression</a:t>
                </a:r>
              </a:p>
              <a:p>
                <a:r>
                  <a:rPr lang="en-US" smtClean="0"/>
                  <a:t>Vi har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en-US"/>
                  <a:t> punkter 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en-US" smtClean="0"/>
                  <a:t>. Vi </a:t>
                </a:r>
                <a:r>
                  <a:rPr lang="en-GB" smtClean="0"/>
                  <a:t>vil fitte til et polynomium af grad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r>
                  <a:rPr lang="en-GB" smtClean="0"/>
                  <a:t> til vores data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en-GB" smtClean="0"/>
                  <a:t>):</a:t>
                </a:r>
                <a:br>
                  <a:rPr lang="en-GB" smtClean="0"/>
                </a:br>
                <a:r>
                  <a:rPr lang="en-GB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r>
                  <a:rPr lang="en-GB" smtClean="0"/>
                  <a:t> </a:t>
                </a:r>
              </a:p>
              <a:p>
                <a:r>
                  <a:rPr lang="en-US" smtClean="0"/>
                  <a:t>Det svarer til at bestemme estimater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, ...,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r>
                  <a:rPr lang="en-GB" smtClean="0"/>
                  <a:t> ‘bedst muligt’. Ifølge mindste kvadraters metode, skal vi minimere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𝑆𝑆𝐸</m:t>
                      </m:r>
                    </m:oMath>
                  </m:oMathPara>
                </a14:m>
                <a:r>
                  <a:rPr lang="en-GB" smtClean="0"/>
                  <a:t>:</a:t>
                </a:r>
                <a:br>
                  <a:rPr lang="en-GB" smtClean="0"/>
                </a:br>
                <a:r>
                  <a:rPr lang="en-GB" smtClean="0"/>
                  <a:t>    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𝑆𝑆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  <m:r>
                            <a:rPr lang="da-DK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da-DK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a-DK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alnScr m:val="off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Sup>
                                    <m:sSubSupPr>
                                      <m:alnScr m:val="off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da-DK" i="1">
                                      <a:latin typeface="Cambria Math"/>
                                    </a:rPr>
                                    <m:t>))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GB" smtClean="0"/>
              </a:p>
              <a:p>
                <a:r>
                  <a:rPr lang="en-GB" smtClean="0"/>
                  <a:t>Det giver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r>
                  <a:rPr lang="en-GB" smtClean="0"/>
                  <a:t> normalligninger: </a:t>
                </a:r>
                <a:endParaRPr lang="en-GB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69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82" y="4418587"/>
            <a:ext cx="3084546" cy="217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16" y="4700445"/>
            <a:ext cx="4477872" cy="15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72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Eksempel: Kriminalitet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568952" cy="5472608"/>
          </a:xfrm>
        </p:spPr>
        <p:txBody>
          <a:bodyPr/>
          <a:lstStyle/>
          <a:p>
            <a:r>
              <a:rPr lang="da-DK" smtClean="0"/>
              <a:t>Sammenhæng mellem borgernes uddannelsesniveau og anmeldte forbrydelser </a:t>
            </a:r>
          </a:p>
          <a:p>
            <a:r>
              <a:rPr lang="da-DK" smtClean="0"/>
              <a:t>Resultatet: </a:t>
            </a:r>
            <a:br>
              <a:rPr lang="da-DK" smtClean="0"/>
            </a:br>
            <a:r>
              <a:rPr lang="da-DK" smtClean="0"/>
              <a:t>Vi bør altså reducere </a:t>
            </a:r>
            <a:br>
              <a:rPr lang="da-DK" smtClean="0"/>
            </a:br>
            <a:r>
              <a:rPr lang="da-DK" smtClean="0"/>
              <a:t>uddannelsesniveauet for at </a:t>
            </a:r>
            <a:br>
              <a:rPr lang="da-DK" smtClean="0"/>
            </a:br>
            <a:r>
              <a:rPr lang="da-DK" smtClean="0"/>
              <a:t>reducere kriminaliteten ??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7</a:t>
            </a:fld>
            <a:endParaRPr lang="da-DK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2348880"/>
            <a:ext cx="423862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86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11.11, s. 354 om tørretid af lak</a:t>
            </a:r>
            <a:endParaRPr lang="en-GB"/>
          </a:p>
        </p:txBody>
      </p:sp>
      <mc:AlternateContent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mtClean="0"/>
                  <a:t>Tørretiden af en lak afhænger af, hvor </a:t>
                </a:r>
                <a:br>
                  <a:rPr lang="en-US" smtClean="0"/>
                </a:br>
                <a:r>
                  <a:rPr lang="en-US" smtClean="0"/>
                  <a:t>meget af et bestemt additiv, der er tilsat</a:t>
                </a:r>
              </a:p>
              <a:p>
                <a:pPr marL="457200" indent="-457200">
                  <a:buFont typeface="+mj-lt"/>
                  <a:buAutoNum type="alphaLcPeriod"/>
                </a:pPr>
                <a:r>
                  <a:rPr lang="en-US" smtClean="0"/>
                  <a:t>Lav et scatterplot</a:t>
                </a:r>
              </a:p>
              <a:p>
                <a:pPr marL="457200" indent="-457200">
                  <a:buFont typeface="+mj-lt"/>
                  <a:buAutoNum type="alphaLcPeriod"/>
                </a:pPr>
                <a:r>
                  <a:rPr lang="en-US" smtClean="0"/>
                  <a:t>Fit et andengrads-polynomium til</a:t>
                </a:r>
                <a:br>
                  <a:rPr lang="en-US" smtClean="0"/>
                </a:br>
                <a:r>
                  <a:rPr lang="en-US" smtClean="0"/>
                  <a:t>data</a:t>
                </a:r>
              </a:p>
              <a:p>
                <a:pPr marL="457200" indent="-457200">
                  <a:buFont typeface="+mj-lt"/>
                  <a:buAutoNum type="alphaLcPeriod"/>
                </a:pPr>
                <a:r>
                  <a:rPr lang="en-US" smtClean="0"/>
                  <a:t>Hvad er den forventede tørretid, </a:t>
                </a:r>
                <a:br>
                  <a:rPr lang="en-US" smtClean="0"/>
                </a:br>
                <a:r>
                  <a:rPr lang="en-US" smtClean="0"/>
                  <a:t>hvis der tilsættes 6.5 g additiv? </a:t>
                </a:r>
                <a:br>
                  <a:rPr lang="en-US" smtClean="0"/>
                </a:br>
                <a:endParaRPr lang="en-US" smtClean="0"/>
              </a:p>
              <a:p>
                <a:pPr marL="0" indent="0">
                  <a:buNone/>
                </a:pPr>
                <a:r>
                  <a:rPr lang="en-US" b="1" smtClean="0"/>
                  <a:t>Løsning</a:t>
                </a:r>
                <a:r>
                  <a:rPr lang="en-US" smtClean="0"/>
                  <a:t> i R giver:</a:t>
                </a:r>
                <a:br>
                  <a:rPr lang="en-US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12.185−1.847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GB" smtClean="0"/>
                  <a:t> </a:t>
                </a:r>
              </a:p>
              <a:p>
                <a:pPr marL="0" indent="0">
                  <a:buNone/>
                </a:pPr>
                <a:r>
                  <a:rPr lang="en-US" smtClean="0"/>
                  <a:t>Når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=6.5</m:t>
                      </m:r>
                    </m:oMath>
                  </m:oMathPara>
                </a14:m>
                <a:r>
                  <a:rPr lang="en-GB" smtClean="0"/>
                  <a:t> sættes ind i formlen, fås</a:t>
                </a:r>
                <a:br>
                  <a:rPr lang="en-GB" smtClean="0"/>
                </a:br>
                <a:r>
                  <a:rPr lang="en-GB" smtClean="0"/>
                  <a:t>en estimeret tørretid på </a:t>
                </a:r>
                <a:br>
                  <a:rPr lang="en-US" i="1" smtClean="0">
                    <a:latin typeface="Cambria Math" panose="02040503050406030204" pitchFamily="18" charset="0"/>
                  </a:rPr>
                </a:br>
                <a:r>
                  <a:rPr lang="en-US" i="1" smtClean="0">
                    <a:latin typeface="Cambria Math" panose="02040503050406030204" pitchFamily="18" charset="0"/>
                  </a:rPr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=7.9</m:t>
                      </m:r>
                    </m:oMath>
                  </m:oMathPara>
                </a14:m>
                <a:r>
                  <a:rPr lang="en-GB" smtClean="0"/>
                  <a:t> timer</a:t>
                </a:r>
              </a:p>
              <a:p>
                <a:pPr marL="0" indent="0">
                  <a:buNone/>
                </a:pPr>
                <a:r>
                  <a:rPr lang="en-US" smtClean="0"/>
                  <a:t>Modellen estimerer min. tørretid på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7.5</m:t>
                      </m:r>
                    </m:oMath>
                  </m:oMathPara>
                </a14:m>
                <a:br>
                  <a:rPr lang="en-US" smtClean="0"/>
                </a:br>
                <a:r>
                  <a:rPr lang="en-US" smtClean="0"/>
                  <a:t>timer for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1.847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∙0.183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=5.05</m:t>
                      </m:r>
                    </m:oMath>
                  </m:oMathPara>
                </a14:m>
                <a:r>
                  <a:rPr lang="en-US" smtClean="0"/>
                  <a:t> g additiv.</a:t>
                </a:r>
                <a:endParaRPr lang="en-GB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2"/>
                <a:stretch>
                  <a:fillRect l="-1013" t="-760" b="-1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70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268760"/>
            <a:ext cx="3222104" cy="2658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t="4698" r="3347"/>
          <a:stretch>
            <a:fillRect/>
          </a:stretch>
        </p:blipFill>
        <p:spPr>
          <a:xfrm>
            <a:off x="5265440" y="4143020"/>
            <a:ext cx="3600400" cy="2476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5079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Eksempel 11.11, s. 354 om tørretid af lak</a:t>
            </a:r>
            <a:endParaRPr lang="en-GB"/>
          </a:p>
        </p:txBody>
      </p:sp>
      <mc:AlternateContent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Bemærk: Vi har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r>
                  <a:rPr lang="en-US" smtClean="0"/>
                  <a:t> datapunkter, så vi kan i princippet fitte et </a:t>
                </a:r>
                <a:br>
                  <a:rPr lang="en-US" smtClean="0"/>
                </a:br>
                <a:r>
                  <a:rPr lang="en-US" smtClean="0"/>
                  <a:t>8-grads-polynomium perfekt til data</a:t>
                </a:r>
              </a:p>
              <a:p>
                <a:r>
                  <a:rPr lang="en-US" smtClean="0"/>
                  <a:t>Forskel på polynomiel interpolation og regression:</a:t>
                </a:r>
              </a:p>
              <a:p>
                <a:pPr lvl="1"/>
                <a:r>
                  <a:rPr lang="en-US" b="1" smtClean="0"/>
                  <a:t>Polynomiel interpolation</a:t>
                </a:r>
                <a:r>
                  <a:rPr lang="en-US" smtClean="0"/>
                  <a:t>: Vi opfatter datapunkter som ‘sandheden’ og fitter et polynomium, så vi kan interpolere</a:t>
                </a:r>
              </a:p>
              <a:p>
                <a:pPr lvl="1"/>
                <a:r>
                  <a:rPr lang="en-US" b="1" smtClean="0"/>
                  <a:t>Polynomiel regression</a:t>
                </a:r>
                <a:r>
                  <a:rPr lang="en-US" smtClean="0"/>
                  <a:t>: Vi opfatter data som kommende fra en underliggende polynomial sammenhæng, men med støj. Derfor søger vi en simpel model, der ‘beskriver data godt’.</a:t>
                </a:r>
                <a:endParaRPr lang="en-US" smtClean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659" r="-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71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Polynomial model for data, simple and complex 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2150790" y="4427704"/>
            <a:ext cx="2421210" cy="202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olynomial model for data, simple and complex 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5"/>
          <a:stretch>
            <a:fillRect/>
          </a:stretch>
        </p:blipFill>
        <p:spPr bwMode="auto">
          <a:xfrm>
            <a:off x="4884234" y="4427704"/>
            <a:ext cx="2280054" cy="202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18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Eksempel 11.11, s. 354 om tørretid af lak</a:t>
            </a:r>
            <a:endParaRPr lang="en-GB"/>
          </a:p>
        </p:txBody>
      </p:sp>
      <mc:AlternateContent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Hvis vi fitter et tredjegrads-polynomium til data fra eksempel 11.11:</a:t>
                </a:r>
              </a:p>
              <a:p>
                <a:pPr lvl="1"/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smtClean="0"/>
                  <a:t> stiger lidt (fra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0.9227</m:t>
                      </m:r>
                    </m:oMath>
                  </m:oMathPara>
                </a14:m>
                <a:r>
                  <a:rPr lang="en-US" smtClean="0"/>
                  <a:t> til </a:t>
                </a:r>
                <a:br>
                  <a:rPr lang="en-US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0.9237</m:t>
                      </m:r>
                    </m:oMath>
                  </m:oMathPara>
                </a14:m>
                <a:r>
                  <a:rPr lang="en-US" smtClean="0"/>
                  <a:t>): Lidt mere variation </a:t>
                </a:r>
                <a:br>
                  <a:rPr lang="en-US" smtClean="0"/>
                </a:br>
                <a:r>
                  <a:rPr lang="en-US" smtClean="0"/>
                  <a:t>i data forklares</a:t>
                </a:r>
              </a:p>
              <a:p>
                <a:pPr lvl="1"/>
                <a:r>
                  <a:rPr lang="en-US" smtClean="0"/>
                  <a:t>Adjusted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smtClean="0"/>
                  <a:t> falder lidt (fra </a:t>
                </a:r>
                <a:br>
                  <a:rPr lang="en-US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0.8969</m:t>
                      </m:r>
                    </m:oMath>
                  </m:oMathPara>
                </a14:m>
                <a:r>
                  <a:rPr lang="en-US" smtClean="0"/>
                  <a:t> til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779</m:t>
                      </m:r>
                    </m:oMath>
                  </m:oMathPara>
                </a14:m>
                <a:r>
                  <a:rPr lang="en-US" smtClean="0"/>
                  <a:t>): Vi bliver</a:t>
                </a:r>
                <a:br>
                  <a:rPr lang="en-US" smtClean="0"/>
                </a:br>
                <a:r>
                  <a:rPr lang="en-US" smtClean="0"/>
                  <a:t>straffet for en ekstra </a:t>
                </a:r>
                <a:br>
                  <a:rPr lang="en-US" smtClean="0"/>
                </a:br>
                <a:r>
                  <a:rPr lang="en-US" smtClean="0"/>
                  <a:t>parameter til at forklare</a:t>
                </a:r>
                <a:br>
                  <a:rPr lang="en-US" smtClean="0"/>
                </a:br>
                <a:r>
                  <a:rPr lang="en-US" smtClean="0"/>
                  <a:t>variationen</a:t>
                </a:r>
              </a:p>
              <a:p>
                <a:pPr lvl="1"/>
                <a:r>
                  <a:rPr lang="en-US" smtClean="0"/>
                  <a:t>Det er sandsynligt, at den </a:t>
                </a:r>
                <a:br>
                  <a:rPr lang="en-US" smtClean="0"/>
                </a:br>
                <a:r>
                  <a:rPr lang="en-US" smtClean="0"/>
                  <a:t>nye koefficient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er nul, </a:t>
                </a:r>
                <a:br>
                  <a:rPr lang="en-US" smtClean="0"/>
                </a:br>
                <a:r>
                  <a:rPr lang="en-US" smtClean="0"/>
                  <a:t>for p-værdien er høj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0.8094</m:t>
                      </m:r>
                    </m:oMath>
                  </m:oMathPara>
                </a14:m>
                <a:r>
                  <a:rPr lang="en-US" smtClean="0"/>
                  <a:t>)</a:t>
                </a:r>
              </a:p>
              <a:p>
                <a:r>
                  <a:rPr lang="en-US" smtClean="0"/>
                  <a:t>Med andre ord er andengrads-polynomiet en bedre model for data.</a:t>
                </a:r>
                <a:br>
                  <a:rPr lang="en-US" smtClean="0"/>
                </a:br>
                <a:endParaRPr lang="en-US" smtClean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72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82" y="1700808"/>
            <a:ext cx="450270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Multipel lineær regression (11.4)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>
                    <a:solidFill>
                      <a:schemeClr val="tx2"/>
                    </a:solidFill>
                  </a:rPr>
                  <a:t>Multipel</a:t>
                </a:r>
                <a:r>
                  <a:rPr lang="da-DK"/>
                  <a:t>: Der er mere end én regressor. Vi bruger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r>
                  <a:rPr lang="da-DK"/>
                  <a:t> til at betegne antal regressorer: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, …, 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da-DK"/>
              </a:p>
              <a:p>
                <a:r>
                  <a:rPr lang="da-DK">
                    <a:solidFill>
                      <a:schemeClr val="tx2"/>
                    </a:solidFill>
                  </a:rPr>
                  <a:t>Lineær</a:t>
                </a:r>
                <a:r>
                  <a:rPr lang="da-DK"/>
                  <a:t>: Modellen er at responsvariablen kan udtrykkes som en linearkombination af regressorerne: </a:t>
                </a:r>
                <a:br>
                  <a:rPr lang="da-DK"/>
                </a:br>
                <a:r>
                  <a:rPr lang="da-DK"/>
                  <a:t>	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</a:t>
                </a:r>
                <a:endParaRPr lang="da-DK" smtClean="0"/>
              </a:p>
              <a:p>
                <a:r>
                  <a:rPr lang="da-DK" smtClean="0"/>
                  <a:t>Vi fitter modellen til data, der består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da-DK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r>
                  <a:rPr lang="da-DK" smtClean="0"/>
                  <a:t>-tupler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da-DK" smtClean="0"/>
                  <a:t> for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da-DK" smtClean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73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59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424" y="3068960"/>
            <a:ext cx="4480064" cy="3579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Multipel lineær regression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For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r>
                  <a:rPr lang="da-DK"/>
                  <a:t> har vi 2 uafhængige </a:t>
                </a:r>
                <a:r>
                  <a:rPr lang="da-DK" smtClean="0"/>
                  <a:t>variable</a:t>
                </a:r>
                <a:r>
                  <a:rPr lang="da-DK"/>
                  <a:t> </a:t>
                </a:r>
                <a:r>
                  <a:rPr lang="da-DK" smtClean="0"/>
                  <a:t>(regressorer):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Modellen er: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a-DK"/>
              </a:p>
              <a:p>
                <a:r>
                  <a:rPr lang="da-DK" smtClean="0"/>
                  <a:t>Vi minimerer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𝑆𝑆𝐸</m:t>
                      </m:r>
                    </m:oMath>
                  </m:oMathPara>
                </a14:m>
                <a:r>
                  <a:rPr lang="da-DK" smtClean="0"/>
                  <a:t>: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𝑆𝑆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  <m:r>
                            <a:rPr lang="da-DK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da-DK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a-DK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alnScr m:val="off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a-DK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alnScr m:val="off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da-DK" i="1">
                                      <a:latin typeface="Cambria Math"/>
                                    </a:rPr>
                                    <m:t>))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Planen i rummet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da-DK" smtClean="0"/>
                  <a:t> har forskriften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Her er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r>
                  <a:rPr lang="da-DK" smtClean="0"/>
                  <a:t>,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br>
                  <a:rPr lang="en-US" smtClean="0"/>
                </a:br>
                <a:r>
                  <a:rPr lang="en-US" smtClean="0"/>
                  <a:t>bestemt vha. mindste kvadraters </a:t>
                </a:r>
                <a:br>
                  <a:rPr lang="en-US" smtClean="0"/>
                </a:br>
                <a:r>
                  <a:rPr lang="en-US" smtClean="0"/>
                  <a:t>metode:</a:t>
                </a: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74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57" y="4653136"/>
            <a:ext cx="3741251" cy="13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470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29" y="3717032"/>
            <a:ext cx="5231283" cy="302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Eks. 11.12, s. 357 om knæk af en stang</a:t>
            </a:r>
            <a:endParaRPr lang="en-GB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560074" cy="56886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smtClean="0"/>
                  <a:t>Antal knæk, en stang kan klare, </a:t>
                </a:r>
                <a:br>
                  <a:rPr lang="en-US" sz="2000" smtClean="0"/>
                </a:br>
                <a:r>
                  <a:rPr lang="en-US" sz="2000" smtClean="0"/>
                  <a:t>inden den brækker, afhænger af </a:t>
                </a:r>
                <a:br>
                  <a:rPr lang="en-US" sz="2000" smtClean="0"/>
                </a:br>
                <a:r>
                  <a:rPr lang="en-US" sz="2000" smtClean="0"/>
                  <a:t>hvor meget</a:t>
                </a:r>
                <a:r>
                  <a:rPr lang="en-US" sz="2000"/>
                  <a:t>, der </a:t>
                </a:r>
                <a:r>
                  <a:rPr lang="en-US" sz="2000" smtClean="0"/>
                  <a:t>er </a:t>
                </a:r>
                <a:r>
                  <a:rPr lang="en-US" sz="2000"/>
                  <a:t>tilsat</a:t>
                </a:r>
                <a:r>
                  <a:rPr lang="en-US" sz="2000" smtClean="0"/>
                  <a:t> af to </a:t>
                </a:r>
                <a:br>
                  <a:rPr lang="en-US" sz="2000" smtClean="0"/>
                </a:br>
                <a:r>
                  <a:rPr lang="en-US" sz="2000" smtClean="0"/>
                  <a:t>stoffer A og B</a:t>
                </a:r>
              </a:p>
              <a:p>
                <a:pPr marL="0" indent="0">
                  <a:buNone/>
                </a:pPr>
                <a:r>
                  <a:rPr lang="en-US" sz="2000" smtClean="0"/>
                  <a:t>Multipel regression i R: </a:t>
                </a:r>
                <a:br>
                  <a:rPr lang="en-US" sz="2000" smtClean="0"/>
                </a:br>
                <a:r>
                  <a:rPr lang="en-US" sz="2000" smtClean="0"/>
                  <a:t> </a:t>
                </a:r>
                <a:endParaRPr lang="en-US" sz="2000"/>
              </a:p>
              <a:p>
                <a:pPr marL="0" indent="0">
                  <a:buNone/>
                </a:pPr>
                <a:br>
                  <a:rPr lang="en-US" sz="2000" smtClean="0"/>
                </a:br>
                <a:r>
                  <a:rPr lang="en-US" sz="2000" smtClean="0"/>
                  <a:t>Resultat:</a:t>
                </a:r>
                <a:br>
                  <a:rPr lang="en-US" sz="2000" smtClean="0"/>
                </a:br>
                <a:br>
                  <a:rPr lang="en-US" sz="2000" smtClean="0"/>
                </a:br>
                <a:br>
                  <a:rPr lang="en-US" sz="2000" smtClean="0"/>
                </a:br>
                <a:endParaRPr lang="en-US" sz="2000" smtClean="0"/>
              </a:p>
              <a:p>
                <a:pPr marL="0" indent="0">
                  <a:buNone/>
                </a:pPr>
                <a:br>
                  <a:rPr lang="en-US" sz="2000" smtClean="0"/>
                </a:br>
                <a:r>
                  <a:rPr lang="en-US" sz="2000" smtClean="0"/>
                  <a:t> 					       Regressionsligning:</a:t>
                </a:r>
                <a:br>
                  <a:rPr lang="en-US" sz="2000" smtClean="0"/>
                </a:br>
                <a:r>
                  <a:rPr lang="en-US" sz="2000" smtClean="0"/>
                  <a:t> 					            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=46.4+7.78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.66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560074" cy="5688632"/>
              </a:xfrm>
              <a:blipFill>
                <a:blip r:embed="rId3"/>
                <a:stretch>
                  <a:fillRect l="-783" t="-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75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155" y="1052736"/>
            <a:ext cx="4998463" cy="34563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 t="6375" b="-1"/>
          <a:stretch>
            <a:fillRect/>
          </a:stretch>
        </p:blipFill>
        <p:spPr>
          <a:xfrm>
            <a:off x="729930" y="2681212"/>
            <a:ext cx="2448272" cy="416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5221" y="5013176"/>
            <a:ext cx="720080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035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560074" cy="56886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smtClean="0"/>
                  <a:t>Er det en god model?</a:t>
                </a:r>
                <a:br>
                  <a:rPr lang="en-US" sz="2000" smtClean="0"/>
                </a:br>
                <a:r>
                  <a:rPr lang="en-US" sz="2000" smtClean="0"/>
                  <a:t>Ja, det er, fordi:</a:t>
                </a:r>
                <a:br>
                  <a:rPr lang="en-US" sz="2000" smtClean="0"/>
                </a:br>
                <a:endParaRPr lang="en-US" sz="2000" smtClean="0"/>
              </a:p>
              <a:p>
                <a:r>
                  <a:rPr lang="en-US" sz="2000" smtClean="0"/>
                  <a:t>Alle tre koefficienter har</a:t>
                </a:r>
                <a:br>
                  <a:rPr lang="en-US" sz="2000" smtClean="0"/>
                </a:br>
                <a:r>
                  <a:rPr lang="en-US" sz="2000" smtClean="0"/>
                  <a:t>meget lave p-værdier. </a:t>
                </a:r>
                <a:br>
                  <a:rPr lang="en-US" sz="2000" smtClean="0"/>
                </a:br>
                <a:r>
                  <a:rPr lang="en-US" sz="2000" smtClean="0"/>
                  <a:t>Dermed er det ekstremt </a:t>
                </a:r>
                <a:br>
                  <a:rPr lang="en-US" sz="2000" smtClean="0"/>
                </a:br>
                <a:r>
                  <a:rPr lang="en-US" sz="2000" smtClean="0"/>
                  <a:t>usandsynligt, at koeffici-</a:t>
                </a:r>
                <a:br>
                  <a:rPr lang="en-US" sz="2000" smtClean="0"/>
                </a:br>
                <a:r>
                  <a:rPr lang="en-US" sz="2000" smtClean="0"/>
                  <a:t>enterne i virkeligheden </a:t>
                </a:r>
                <a:br>
                  <a:rPr lang="en-US" sz="2000" smtClean="0"/>
                </a:br>
                <a:r>
                  <a:rPr lang="en-US" sz="2000" smtClean="0"/>
                  <a:t>er 0</a:t>
                </a:r>
                <a:br>
                  <a:rPr lang="en-US" sz="2000" smtClean="0"/>
                </a:br>
                <a:endParaRPr lang="en-US" sz="2000" smtClean="0"/>
              </a:p>
              <a:p>
                <a:r>
                  <a:rPr lang="en-US" sz="2000" smtClean="0"/>
                  <a:t>Modellen forklarer knap</a:t>
                </a:r>
                <a:br>
                  <a:rPr lang="en-US" sz="2000" smtClean="0"/>
                </a:br>
                <a:r>
                  <a:rPr lang="en-US" sz="2000" smtClean="0"/>
                  <a:t>92% af variationen i data (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=0.9168</m:t>
                      </m:r>
                    </m:oMath>
                  </m:oMathPara>
                </a14:m>
                <a:r>
                  <a:rPr lang="en-US" sz="2000" smtClean="0"/>
                  <a:t>). Adjusted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04</m:t>
                      </m:r>
                    </m:oMath>
                  </m:oMathPara>
                </a14:m>
                <a:r>
                  <a:rPr lang="en-US" sz="2000" smtClean="0"/>
                  <a:t> er tæt på 0.9168, så modellen overfitter ikke</a:t>
                </a:r>
              </a:p>
              <a:p>
                <a:r>
                  <a:rPr lang="en-US" sz="2000" smtClean="0"/>
                  <a:t>F-statistikken på 71.65 har en tilhørende p-værdi på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9.5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r>
                  <a:rPr lang="en-US" sz="2000" smtClean="0"/>
                  <a:t>. Det er ekstremt usandsynligt, at begge hældningskoefficienter er 0 samtidig</a:t>
                </a:r>
              </a:p>
              <a:p>
                <a:r>
                  <a:rPr lang="en-US" sz="2000" smtClean="0"/>
                  <a:t>F-statistikken kommer fra en variansanalyse (ANOVA).</a:t>
                </a:r>
                <a:br>
                  <a:rPr lang="en-US" sz="2000" smtClean="0"/>
                </a:br>
                <a:endParaRPr lang="en-GB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560074" cy="5688632"/>
              </a:xfrm>
              <a:blipFill>
                <a:blip r:embed="rId2"/>
                <a:stretch>
                  <a:fillRect l="-783" t="-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871" y="1268760"/>
            <a:ext cx="5231283" cy="302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Eks. 11.12, s. 357 om knæk af en stang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76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35570" y="2564904"/>
            <a:ext cx="2736304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504450" y="3873425"/>
            <a:ext cx="4883974" cy="21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504450" y="4033445"/>
            <a:ext cx="4883974" cy="21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63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8" grpId="1"/>
      <p:bldP spid="9" grpId="0"/>
      <p:bldP spid="9" grpId="1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</a:t>
            </a:r>
            <a:endParaRPr lang="da-DK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308042"/>
              </p:ext>
            </p:extLst>
          </p:nvPr>
        </p:nvGraphicFramePr>
        <p:xfrm>
          <a:off x="468313" y="1650356"/>
          <a:ext cx="8247334" cy="4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Kilder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Frihedsgrader </a:t>
                      </a:r>
                      <a:br>
                        <a:rPr lang="da-DK" sz="1800" smtClean="0"/>
                      </a:br>
                      <a:r>
                        <a:rPr lang="da-DK" sz="1800" smtClean="0"/>
                        <a:t>(DF)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Sum of Squares (SS)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Mean Squares (MS)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F</a:t>
                      </a: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Regression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parametre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d>
                              <m:dPr>
                                <m:begChr m:val="("/>
                                <m:sepChr m:val="|"/>
                                <m:endChr m:val=")"/>
                                <m:grow m:val="on"/>
                                <m:shp m:val="centered"/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bi"/>
                              </m:rPr>
                              <a:rPr lang="en-US" sz="1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r>
                        <a:rPr lang="da-DK" sz="1800" smtClean="0">
                          <a:solidFill>
                            <a:srgbClr val="C00000"/>
                          </a:solidFill>
                        </a:rPr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reg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SS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reg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df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reg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F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MS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reg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MS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res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Residual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parametre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bi"/>
                              </m:rPr>
                              <a:rPr lang="en-US" sz="1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bi"/>
                              </m:rPr>
                              <a:rPr lang="en-US" sz="1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m:rPr>
                                <m:sty m:val="bi"/>
                              </m:rPr>
                              <a:rPr lang="en-US" sz="1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bi"/>
                              </m:rPr>
                              <a:rPr lang="en-US" sz="1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m:rPr>
                                <m:sty m:val="bi"/>
                              </m:rPr>
                              <a:rPr lang="en-US" sz="1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da-DK" sz="1800" b="1" i="1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a-DK" sz="1800">
                                                    <a:latin typeface="Cambria Math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MS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res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SS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res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df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res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smtClean="0"/>
                        <a:t>Total</a:t>
                      </a: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smtClean="0"/>
                              <m:t>observationer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−1</m:t>
                            </m:r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br>
                        <a:rPr lang="da-DK" sz="1800" smtClean="0"/>
                      </a:br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SS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 smtClean="0">
                                    <a:latin typeface="Cambria Math"/>
                                  </a:rPr>
                                  <m:t>total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smtClean="0"/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latin typeface="Cambria Math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a-DK" sz="1800" smtClean="0"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smtClean="0"/>
                        <a:t> </a:t>
                      </a:r>
                      <a:endParaRPr lang="da-DK" sz="1800"/>
                    </a:p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77</a:t>
            </a:fld>
            <a:endParaRPr lang="da-DK"/>
          </a:p>
        </p:txBody>
      </p:sp>
      <mc:AlternateContent>
        <mc:Choice Requires="a14">
          <p:sp>
            <p:nvSpPr>
              <p:cNvPr id="3" name="Rectangle 2"/>
              <p:cNvSpPr/>
              <p:nvPr/>
            </p:nvSpPr>
            <p:spPr>
              <a:xfrm>
                <a:off x="395535" y="944757"/>
                <a:ext cx="83201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a-DK" smtClean="0"/>
                  <a:t>Konceptuelt </a:t>
                </a:r>
                <a:r>
                  <a:rPr lang="da-DK"/>
                  <a:t>det samme som for simpel regression, </a:t>
                </a:r>
                <a:r>
                  <a:rPr lang="da-DK" smtClean="0"/>
                  <a:t>det er blot en generalisering fra </a:t>
                </a:r>
                <a:br>
                  <a:rPr lang="da-DK" smtClean="0"/>
                </a:br>
                <a:r>
                  <a:rPr lang="da-DK" smtClean="0"/>
                  <a:t>1 til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r>
                  <a:rPr lang="da-DK" smtClean="0"/>
                  <a:t> regressorvariable </a:t>
                </a:r>
                <a:r>
                  <a:rPr lang="da-DK"/>
                  <a:t>(ændringer vist i </a:t>
                </a:r>
                <a:r>
                  <a:rPr lang="da-DK" b="1" smtClean="0">
                    <a:solidFill>
                      <a:srgbClr val="C00000"/>
                    </a:solidFill>
                  </a:rPr>
                  <a:t>rød </a:t>
                </a:r>
                <a:r>
                  <a:rPr lang="da-DK" b="1">
                    <a:solidFill>
                      <a:srgbClr val="C00000"/>
                    </a:solidFill>
                  </a:rPr>
                  <a:t>skrift</a:t>
                </a:r>
                <a:r>
                  <a:rPr lang="da-DK"/>
                  <a:t>):</a:t>
                </a:r>
                <a:endParaRPr lang="da-DK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5" y="944757"/>
                <a:ext cx="8320111" cy="646331"/>
              </a:xfrm>
              <a:prstGeom prst="rect">
                <a:avLst/>
              </a:prstGeom>
              <a:blipFill>
                <a:blip r:embed="rId3"/>
                <a:stretch>
                  <a:fillRect l="-659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59399"/>
      </p:ext>
    </p:extLst>
  </p:cSld>
  <p:clrMapOvr>
    <a:masterClrMapping/>
  </p:clrMapOvr>
  <p:transition/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ANOVA i 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568952" cy="5544616"/>
          </a:xfrm>
        </p:spPr>
        <p:txBody>
          <a:bodyPr/>
          <a:lstStyle/>
          <a:p>
            <a:r>
              <a:rPr lang="en-US" smtClean="0"/>
              <a:t>Jeg har ikke fundet en R-funktion, der direkte beregner ANOVA tabellen for multipel regression,  som for simpel regression</a:t>
            </a:r>
          </a:p>
          <a:p>
            <a:r>
              <a:rPr lang="en-US" smtClean="0"/>
              <a:t>Det er ikke alvorligt, for F-teststørrelsen og tilhørende p-værdi kan aflæses i output fra summary():</a:t>
            </a:r>
            <a:br>
              <a:rPr lang="en-US" smtClean="0"/>
            </a:br>
            <a:br>
              <a:rPr lang="en-US" smtClean="0"/>
            </a:br>
            <a:endParaRPr lang="en-US" smtClean="0"/>
          </a:p>
          <a:p>
            <a:r>
              <a:rPr lang="en-US" smtClean="0"/>
              <a:t>Hvis man ønsker det, kan ANOVA tabellen dannes med denne R-kode:</a:t>
            </a: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br>
              <a:rPr lang="en-US" smtClean="0"/>
            </a:br>
            <a:r>
              <a:rPr lang="en-US" sz="1600" smtClean="0"/>
              <a:t> </a:t>
            </a:r>
            <a:endParaRPr lang="en-US" smtClean="0"/>
          </a:p>
          <a:p>
            <a:r>
              <a:rPr lang="en-US" smtClean="0"/>
              <a:t>Resultat:</a:t>
            </a:r>
            <a:br>
              <a:rPr lang="en-US" smtClean="0"/>
            </a:br>
            <a:br>
              <a:rPr lang="en-US" smtClean="0"/>
            </a:b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78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57" y="2665525"/>
            <a:ext cx="5233962" cy="63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0268"/>
            <a:ext cx="7776864" cy="1008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t="3059"/>
          <a:stretch>
            <a:fillRect/>
          </a:stretch>
        </p:blipFill>
        <p:spPr>
          <a:xfrm>
            <a:off x="3203848" y="5061355"/>
            <a:ext cx="5760640" cy="1608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49049"/>
              </p:ext>
            </p:extLst>
          </p:nvPr>
        </p:nvGraphicFramePr>
        <p:xfrm>
          <a:off x="467824" y="5432342"/>
          <a:ext cx="252000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45417635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5353067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1871185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183736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1082450"/>
                    </a:ext>
                  </a:extLst>
                </a:gridCol>
              </a:tblGrid>
              <a:tr h="288000">
                <a:tc>
                  <a:txBody>
                    <a:bodyPr vert="horz" wrap="square"/>
                    <a:lstStyle/>
                    <a:p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400" smtClean="0"/>
                        <a:t>df</a:t>
                      </a:r>
                      <a:endParaRPr lang="en-GB" sz="1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400" smtClean="0"/>
                        <a:t>SS</a:t>
                      </a:r>
                      <a:endParaRPr lang="en-GB" sz="1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400" smtClean="0"/>
                        <a:t>MS</a:t>
                      </a:r>
                      <a:endParaRPr lang="en-GB" sz="1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1400" smtClean="0"/>
                        <a:t>F</a:t>
                      </a:r>
                      <a:endParaRPr lang="en-GB" sz="1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661932"/>
                  </a:ext>
                </a:extLst>
              </a:tr>
              <a:tr h="288000">
                <a:tc>
                  <a:txBody>
                    <a:bodyPr vert="horz" wrap="square"/>
                    <a:lstStyle/>
                    <a:p>
                      <a:r>
                        <a:rPr lang="en-US" sz="1400" smtClean="0"/>
                        <a:t>Reg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r>
                        <a:rPr lang="en-US" sz="1400" smtClean="0"/>
                        <a:t>2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r>
                        <a:rPr lang="en-US" sz="1400" smtClean="0"/>
                        <a:t>2578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r>
                        <a:rPr lang="en-US" sz="1400" smtClean="0"/>
                        <a:t>1289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r>
                        <a:rPr lang="en-US" sz="1400" smtClean="0"/>
                        <a:t>71.6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18238"/>
                  </a:ext>
                </a:extLst>
              </a:tr>
              <a:tr h="288000">
                <a:tc>
                  <a:txBody>
                    <a:bodyPr vert="horz" wrap="square"/>
                    <a:lstStyle/>
                    <a:p>
                      <a:r>
                        <a:rPr lang="en-US" sz="1400" smtClean="0"/>
                        <a:t>Res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r>
                        <a:rPr lang="en-US" sz="1400" smtClean="0"/>
                        <a:t>13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r>
                        <a:rPr lang="en-US" sz="1400" smtClean="0"/>
                        <a:t>234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r>
                        <a:rPr lang="en-US" sz="1400" smtClean="0"/>
                        <a:t>18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31017"/>
                  </a:ext>
                </a:extLst>
              </a:tr>
              <a:tr h="288000">
                <a:tc>
                  <a:txBody>
                    <a:bodyPr vert="horz" wrap="square"/>
                    <a:lstStyle/>
                    <a:p>
                      <a:r>
                        <a:rPr lang="en-US" sz="1400" smtClean="0"/>
                        <a:t>Tot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r>
                        <a:rPr lang="en-US" sz="1400" smtClean="0"/>
                        <a:t>15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r>
                        <a:rPr lang="en-US" sz="1400" smtClean="0"/>
                        <a:t>2812</a:t>
                      </a:r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r"/>
                      <a:endParaRPr lang="en-GB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26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077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11.12, residualanalyse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79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53478"/>
            <a:ext cx="3628157" cy="28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53" y="1153478"/>
            <a:ext cx="3628157" cy="28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1" y="3988472"/>
            <a:ext cx="3628157" cy="28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189" y="3988472"/>
            <a:ext cx="3628157" cy="28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2421200"/>
            <a:ext cx="3628157" cy="28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18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Sammenhænge mellem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25" y="1124744"/>
            <a:ext cx="8424936" cy="5472608"/>
          </a:xfrm>
        </p:spPr>
        <p:txBody>
          <a:bodyPr/>
          <a:lstStyle/>
          <a:p>
            <a:r>
              <a:rPr lang="da-DK" smtClean="0"/>
              <a:t>Modellen kan være </a:t>
            </a:r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for simpel</a:t>
            </a:r>
            <a:r>
              <a:rPr lang="da-DK" smtClean="0"/>
              <a:t>, så den ikke beskriver data særligt godt</a:t>
            </a:r>
          </a:p>
          <a:p>
            <a:r>
              <a:rPr lang="da-DK" smtClean="0"/>
              <a:t>Modellen kan være </a:t>
            </a:r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for kompleks</a:t>
            </a:r>
            <a:r>
              <a:rPr lang="da-DK" smtClean="0"/>
              <a:t>, så den beskriver data godt, men formodentlig ikke beskriver nye data særligt godt (</a:t>
            </a:r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da-DK" smtClean="0"/>
              <a:t>). 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8</a:t>
            </a:fld>
            <a:endParaRPr lang="da-DK"/>
          </a:p>
        </p:txBody>
      </p:sp>
      <p:pic>
        <p:nvPicPr>
          <p:cNvPr id="7170" name="Picture 2" descr="Polynomial model for data, simple and complex 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298798" y="2721791"/>
            <a:ext cx="4188829" cy="35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olynomial model for data, simple and complex 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5"/>
          <a:stretch>
            <a:fillRect/>
          </a:stretch>
        </p:blipFill>
        <p:spPr bwMode="auto">
          <a:xfrm>
            <a:off x="4884234" y="2721791"/>
            <a:ext cx="3944622" cy="35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107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Korrelation (11.6)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b="1" smtClean="0">
                    <a:solidFill>
                      <a:schemeClr val="tx2"/>
                    </a:solidFill>
                  </a:rPr>
                  <a:t>Korrelation</a:t>
                </a:r>
              </a:p>
              <a:p>
                <a:r>
                  <a:rPr lang="da-DK" smtClean="0"/>
                  <a:t>Sammenhængen mellem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 smtClean="0"/>
                  <a:t> kan være 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Positivt korreleret</a:t>
                </a:r>
                <a:r>
                  <a:rPr lang="da-DK" smtClean="0"/>
                  <a:t>, hvis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/>
                  <a:t> </a:t>
                </a:r>
                <a:r>
                  <a:rPr lang="da-DK" smtClean="0"/>
                  <a:t>typisk vokser, når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 smtClean="0"/>
                  <a:t> vokser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Negativt korreleret</a:t>
                </a:r>
                <a:r>
                  <a:rPr lang="da-DK"/>
                  <a:t>, hvis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/>
                  <a:t> typisk </a:t>
                </a:r>
                <a:r>
                  <a:rPr lang="da-DK" smtClean="0"/>
                  <a:t>falder, </a:t>
                </a:r>
                <a:r>
                  <a:rPr lang="da-DK"/>
                  <a:t>når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r>
                  <a:rPr lang="da-DK"/>
                  <a:t> vokser</a:t>
                </a:r>
              </a:p>
              <a:p>
                <a:pPr lvl="1"/>
                <a:r>
                  <a:rPr lang="da-DK" smtClean="0">
                    <a:solidFill>
                      <a:schemeClr val="tx2"/>
                    </a:solidFill>
                  </a:rPr>
                  <a:t>Ukorreleret</a:t>
                </a:r>
                <a:r>
                  <a:rPr lang="da-DK"/>
                  <a:t>, </a:t>
                </a:r>
                <a:r>
                  <a:rPr lang="da-DK" smtClean="0"/>
                  <a:t>hvis værdien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/>
                  <a:t> </a:t>
                </a:r>
                <a:r>
                  <a:rPr lang="da-DK" smtClean="0"/>
                  <a:t>ikke lader til at afhænge af værdien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Korrelation er ikke det samme som </a:t>
                </a:r>
                <a:r>
                  <a:rPr lang="da-DK" smtClean="0">
                    <a:solidFill>
                      <a:schemeClr val="tx2"/>
                    </a:solidFill>
                  </a:rPr>
                  <a:t>kausalitet</a:t>
                </a:r>
                <a:r>
                  <a:rPr lang="da-DK" smtClean="0"/>
                  <a:t> (årsagssammenhæng)</a:t>
                </a:r>
              </a:p>
              <a:p>
                <a:r>
                  <a:rPr lang="da-DK" smtClean="0"/>
                  <a:t>Statistik kan kun vise korrelation, ikke kausalitet.</a:t>
                </a:r>
                <a:endParaRPr lang="da-DK"/>
              </a:p>
              <a:p>
                <a:pPr lvl="1"/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80</a:t>
            </a:fld>
            <a:endParaRPr lang="da-DK"/>
          </a:p>
        </p:txBody>
      </p:sp>
      <p:pic>
        <p:nvPicPr>
          <p:cNvPr id="7172" name="Picture 4" descr="https://statistics.laerd.com/statistical-guides/img/pearson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3090"/>
          <a:stretch>
            <a:fillRect/>
          </a:stretch>
        </p:blipFill>
        <p:spPr bwMode="auto">
          <a:xfrm>
            <a:off x="395535" y="3946759"/>
            <a:ext cx="8580107" cy="291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7502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mtClean="0"/>
                  <a:t>Korrelationskoefficienten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621" b="-27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Vi har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r>
                  <a:rPr lang="en-US" smtClean="0"/>
                  <a:t> observationer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GB" smtClean="0"/>
                  <a:t>. I hvor høj grad er der korrelation mellem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GB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GB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GB" smtClean="0"/>
                  <a:t>?</a:t>
                </a:r>
              </a:p>
              <a:p>
                <a:r>
                  <a:rPr lang="en-US" smtClean="0"/>
                  <a:t>Vi kan standardisere hver måling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smtClean="0"/>
                  <a:t> ved at trække middelværdien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r>
                  <a:rPr lang="en-US" smtClean="0"/>
                  <a:t> fra målingen og dele med standardafvigelsen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: 	</a:t>
                </a:r>
                <a14:m>
                  <m:oMathPara>
                    <m:oMathParaPr>
                      <m:jc/>
                    </m:oMathParaPr>
                    <m:oMath>
                      <m:sSubSup>
                        <m:sSubSupPr>
                          <m:alnScr m:val="off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alnScr m:val="off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r>
                  <a:rPr lang="en-GB" smtClean="0"/>
                  <a:t> </a:t>
                </a:r>
              </a:p>
              <a:p>
                <a:r>
                  <a:rPr lang="en-US" smtClean="0"/>
                  <a:t>Vi kan gøre tilsvarende for målingerne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: 		</a:t>
                </a:r>
                <a14:m>
                  <m:oMathPara>
                    <m:oMathParaPr>
                      <m:jc/>
                    </m:oMathParaPr>
                    <m:oMath>
                      <m:sSubSup>
                        <m:sSubSupPr>
                          <m:alnScr m:val="off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alnScr m:val="off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GB" smtClean="0"/>
              </a:p>
              <a:p>
                <a:r>
                  <a:rPr lang="en-US" smtClean="0"/>
                  <a:t>Vores standardiserede målinger </a:t>
                </a:r>
                <a14:m>
                  <m:oMathPara>
                    <m:oMathParaPr>
                      <m:jc/>
                    </m:oMathParaPr>
                    <m:oMath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r>
                  <a:rPr lang="en-GB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r>
                  <a:rPr lang="en-GB" smtClean="0"/>
                  <a:t> er uden enhed og i sammenlignelig størrelsesorden, fordelt omkring 0</a:t>
                </a:r>
              </a:p>
              <a:p>
                <a:r>
                  <a:rPr lang="en-US" smtClean="0"/>
                  <a:t>Datasættets </a:t>
                </a:r>
                <a:r>
                  <a:rPr 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korrelationskoefficient</a:t>
                </a:r>
                <a:r>
                  <a:rPr lang="en-US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r>
                  <a:rPr lang="en-US" smtClean="0"/>
                  <a:t> defineres som:</a:t>
                </a:r>
                <a:br>
                  <a:rPr lang="en-GB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num>
                                <m:den>
                                  <m:sSubSup>
                                    <m:sSubSupPr>
                                      <m:alnScr m:val="off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sSubSup>
                                <m:sSubSupPr>
                                  <m:alnScr m:val="off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mtClean="0">
                  <a:ea typeface="Cambria Math" panose="02040503050406030204" pitchFamily="18" charset="0"/>
                </a:endParaRPr>
              </a:p>
              <a:p>
                <a:r>
                  <a:rPr lang="en-US" smtClean="0"/>
                  <a:t>Hvis data er sådan, så </a:t>
                </a:r>
                <a14:m>
                  <m:oMathPara>
                    <m:oMathParaPr>
                      <m:jc/>
                    </m:oMathParaPr>
                    <m:oMath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r>
                  <a:rPr lang="en-US" smtClean="0"/>
                  <a:t> typisk har samme fortegn, så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Det svarer til, at hvis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er over/under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r>
                  <a:rPr lang="en-US" smtClean="0"/>
                  <a:t>, så er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en-US" smtClean="0"/>
                  <a:t> også over/under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r>
                  <a:rPr lang="en-US" smtClean="0"/>
                  <a:t> </a:t>
                </a:r>
              </a:p>
              <a:p>
                <a:r>
                  <a:rPr lang="en-US" smtClean="0"/>
                  <a:t>Hvis </a:t>
                </a:r>
                <a14:m>
                  <m:oMathPara>
                    <m:oMathParaPr>
                      <m:jc/>
                    </m:oMathParaPr>
                    <m:oMath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r>
                  <a:rPr lang="en-US"/>
                  <a:t> og </a:t>
                </a:r>
                <a14:m>
                  <m:oMathPara>
                    <m:oMathParaPr>
                      <m:jc/>
                    </m:oMathParaPr>
                    <m:oMath>
                      <m:sSubSup>
                        <m:sSubSupPr>
                          <m:alnScr m:val="off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r>
                  <a:rPr lang="en-US"/>
                  <a:t> typisk har </a:t>
                </a:r>
                <a:r>
                  <a:rPr lang="en-US" smtClean="0"/>
                  <a:t>modsat </a:t>
                </a:r>
                <a:r>
                  <a:rPr lang="en-US"/>
                  <a:t>fortegn, så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US" smtClean="0"/>
                  <a:t>.</a:t>
                </a:r>
                <a:endParaRPr lang="en-US"/>
              </a:p>
              <a:p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3"/>
                <a:stretch>
                  <a:fillRect l="-868" t="-760" r="-2750" b="-2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81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46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  <p:cond evt="onBegin" delay="0">
                          <p:tn val="30"/>
                        </p:cond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mtClean="0"/>
                  <a:t>Korrelationskoefficienten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621" b="-27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Man kan vise, at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Hvis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r>
                  <a:rPr lang="en-US" smtClean="0"/>
                  <a:t>: Positiv korrelation mellem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. Jo større værdi desto tættere på en ret linje ligger punkterne</a:t>
                </a: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/>
                  <a:t>Hvis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US"/>
                  <a:t>: </a:t>
                </a:r>
                <a:r>
                  <a:rPr lang="en-US" smtClean="0"/>
                  <a:t>Negativ </a:t>
                </a:r>
                <a:r>
                  <a:rPr lang="en-US"/>
                  <a:t>korrelation mellem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.</a:t>
                </a:r>
                <a:endParaRPr lang="en-US"/>
              </a:p>
              <a:p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3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82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116" y="2283693"/>
            <a:ext cx="1648194" cy="1948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535" y="2307506"/>
            <a:ext cx="1662163" cy="191358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03648" y="4797368"/>
            <a:ext cx="3977050" cy="1944000"/>
            <a:chOff x="1403648" y="4797368"/>
            <a:chExt cx="3977050" cy="1944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648" y="4797368"/>
              <a:ext cx="1687662" cy="1944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9192" y="4797368"/>
              <a:ext cx="1681506" cy="19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991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mtClean="0"/>
                  <a:t>Korrelationskoefficienten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621" b="-27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Hvis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US" smtClean="0"/>
                  <a:t>: Der er ikke en lineær sammenhæng mellem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br>
                  <a:rPr lang="en-US" smtClean="0"/>
                </a:br>
                <a:endParaRPr lang="en-US" smtClean="0"/>
              </a:p>
              <a:p>
                <a:r>
                  <a:rPr lang="en-US" smtClean="0"/>
                  <a:t>Der kan dog godt være en ikke-lineær sammenhæng </a:t>
                </a:r>
                <a:r>
                  <a:rPr lang="en-US"/>
                  <a:t>mellem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.</a:t>
                </a:r>
                <a:endParaRPr lang="en-US"/>
              </a:p>
              <a:p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3"/>
                <a:stretch>
                  <a:fillRect l="-868" t="-76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83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916" y="1628800"/>
            <a:ext cx="1692930" cy="194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916" y="4077288"/>
            <a:ext cx="1683836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27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mtClean="0"/>
                  <a:t>Korrelationskoefficienten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621" b="-27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</p:spPr>
            <p:txBody>
              <a:bodyPr/>
              <a:lstStyle/>
              <a:p>
                <a:r>
                  <a:rPr lang="en-US" smtClean="0"/>
                  <a:t>Man kan også vise:</a:t>
                </a:r>
                <a:br>
                  <a:rPr lang="en-US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b="0" smtClean="0"/>
              </a:p>
              <a:p>
                <a:r>
                  <a:rPr lang="en-US" smtClean="0"/>
                  <a:t>... og: </a:t>
                </a:r>
                <a:br>
                  <a:rPr lang="en-US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br>
                  <a:rPr lang="en-US" b="0" smtClean="0"/>
                </a:br>
                <a:r>
                  <a:rPr lang="en-US" b="0" smtClean="0"/>
                  <a:t>hvor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smtClean="0"/>
                  <a:t> er </a:t>
                </a:r>
                <a:r>
                  <a:rPr lang="en-US" i="1" smtClean="0">
                    <a:solidFill>
                      <a:schemeClr val="accent1">
                        <a:lumMod val="75000"/>
                      </a:schemeClr>
                    </a:solidFill>
                  </a:rPr>
                  <a:t>determinationskoefficienten</a:t>
                </a:r>
                <a:r>
                  <a:rPr lang="en-US" smtClean="0"/>
                  <a:t>, der er angivet i output fra lineær regression. 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smtClean="0"/>
                  <a:t> betegner, hvor stor en del af variationen i data, der kan forklares af den lineære sammenhæng</a:t>
                </a:r>
              </a:p>
              <a:p>
                <a:r>
                  <a:rPr lang="en-US" smtClean="0"/>
                  <a:t>Beregning af korrelationskoefficienten mellem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r>
                  <a:rPr lang="en-US"/>
                  <a:t> og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r>
                  <a:rPr lang="en-US" smtClean="0"/>
                  <a:t> i R:</a:t>
                </a:r>
                <a:br>
                  <a:rPr lang="en-US"/>
                </a:br>
                <a:r>
                  <a:rPr lang="en-US" smtClean="0"/>
                  <a:t> 	</a:t>
                </a:r>
                <a:r>
                  <a:rPr lang="en-US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 = cor(x, y)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616624"/>
              </a:xfrm>
              <a:blipFill>
                <a:blip r:embed="rId3"/>
                <a:stretch>
                  <a:fillRect l="-868" t="-760" r="-1230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84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5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Mindste kvadraters metode (Matrix) (11.7)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lang="da-DK" smtClean="0"/>
                  <a:t>Simpel: To </a:t>
                </a:r>
                <a:r>
                  <a:rPr lang="da-DK"/>
                  <a:t>partielle </a:t>
                </a:r>
                <a:r>
                  <a:rPr lang="da-DK" smtClean="0"/>
                  <a:t>differentialligninger</a:t>
                </a:r>
                <a:r>
                  <a:rPr lang="da-DK"/>
                  <a:t>:</a:t>
                </a:r>
                <a:br>
                  <a:rPr lang="da-DK"/>
                </a:br>
                <a:r>
                  <a:rPr lang="da-DK"/>
                  <a:t> 	</a:t>
                </a:r>
                <a14:m>
                  <m:oMathPara>
                    <m:oMathParaPr>
                      <m:jc/>
                    </m:oMathParaPr>
                    <m:oMath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sepChr m:val="|"/>
                                      <m:endChr m:val="]"/>
                                      <m:grow m:val="on"/>
                                      <m:shp m:val="centered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/>
                  <a:t> </a:t>
                </a:r>
                <a:br>
                  <a:rPr lang="da-DK"/>
                </a:br>
                <a:r>
                  <a:rPr lang="da-DK"/>
                  <a:t> 	</a:t>
                </a:r>
                <a14:m>
                  <m:oMathPara>
                    <m:oMathParaPr>
                      <m:jc/>
                    </m:oMathParaPr>
                    <m:oMath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sepChr m:val="|"/>
                                      <m:endChr m:val="]"/>
                                      <m:grow m:val="on"/>
                                      <m:shp m:val="centered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/>
                  <a:t> </a:t>
                </a:r>
              </a:p>
              <a:p>
                <a:pPr>
                  <a:lnSpc>
                    <a:spcPct val="130000"/>
                  </a:lnSpc>
                </a:pPr>
                <a:r>
                  <a:rPr lang="da-DK" smtClean="0"/>
                  <a:t>Multipel: 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r>
                  <a:rPr lang="da-DK" smtClean="0"/>
                  <a:t> partielle differentialligninger:</a:t>
                </a:r>
                <a:br>
                  <a:rPr lang="da-DK"/>
                </a:br>
                <a:r>
                  <a:rPr lang="da-DK"/>
                  <a:t> 	</a:t>
                </a:r>
                <a14:m>
                  <m:oMathPara>
                    <m:oMathParaPr>
                      <m:jc/>
                    </m:oMathParaPr>
                    <m:oMath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sepChr m:val="|"/>
                                      <m:endChr m:val="]"/>
                                      <m:grow m:val="on"/>
                                      <m:shp m:val="centered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/>
                  <a:t> </a:t>
                </a:r>
                <a:br>
                  <a:rPr lang="da-DK"/>
                </a:br>
                <a:r>
                  <a:rPr lang="da-DK"/>
                  <a:t> 	</a:t>
                </a:r>
                <a14:m>
                  <m:oMathPara>
                    <m:oMathParaPr>
                      <m:jc/>
                    </m:oMathParaPr>
                    <m:oMath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sepChr m:val="|"/>
                                      <m:endChr m:val="]"/>
                                      <m:grow m:val="on"/>
                                      <m:shp m:val="centered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+…++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𝑖𝑟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i="1" smtClean="0">
                  <a:latin typeface="Cambria Math"/>
                </a:endParaRPr>
              </a:p>
              <a:p>
                <a:pPr marL="0" indent="0">
                  <a:lnSpc>
                    <a:spcPct val="130000"/>
                  </a:lnSpc>
                  <a:spcBef>
                    <a:spcPct val="0"/>
                  </a:spcBef>
                  <a:buNone/>
                </a:pPr>
                <a14:m>
                  <m:oMathPara>
                    <m:oMathParaPr>
                      <m:jc/>
                    </m:oMathParaPr>
                    <m:oMath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br>
                  <a:rPr lang="en-US" i="1" smtClean="0">
                    <a:latin typeface="Cambria Math"/>
                  </a:rPr>
                </a:br>
                <a:r>
                  <a:rPr lang="en-US" i="1" smtClean="0">
                    <a:latin typeface="Cambria Math"/>
                  </a:rPr>
                  <a:t> 	</a:t>
                </a:r>
                <a14:m>
                  <m:oMathPara>
                    <m:oMathParaPr>
                      <m:jc/>
                    </m:oMathParaPr>
                    <m:oMath>
                      <m:box>
                        <m:boxPr>
                          <m:noBreak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type m:val="bar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sepChr m:val="|"/>
                                      <m:endChr m:val="]"/>
                                      <m:grow m:val="on"/>
                                      <m:shp m:val="centered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+…++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𝑖𝑟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/>
                  <a:t> </a:t>
                </a:r>
              </a:p>
              <a:p>
                <a:pPr marL="0" indent="0">
                  <a:buNone/>
                </a:pP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85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2091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Mindste kvadraters metode</a:t>
            </a:r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52736"/>
                <a:ext cx="8892480" cy="5688632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lang="da-DK" smtClean="0"/>
                  <a:t>Simpel: To ligninger med to ubekendte (normalligningerne)</a:t>
                </a:r>
                <a:br>
                  <a:rPr lang="da-DK" smtClean="0"/>
                </a:br>
                <a:r>
                  <a:rPr lang="da-DK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US"/>
                </a:br>
                <a:r>
                  <a:rPr lang="en-US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/>
                  <a:t> </a:t>
                </a:r>
                <a:br>
                  <a:rPr lang="da-DK" smtClean="0"/>
                </a:br>
                <a:endParaRPr lang="da-DK" smtClean="0"/>
              </a:p>
              <a:p>
                <a:pPr>
                  <a:lnSpc>
                    <a:spcPct val="130000"/>
                  </a:lnSpc>
                </a:pPr>
                <a:r>
                  <a:rPr lang="da-DK"/>
                  <a:t>Multipel: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r>
                  <a:rPr lang="da-DK"/>
                  <a:t> ligninger med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r>
                  <a:rPr lang="da-DK"/>
                  <a:t> ubekendte: </a:t>
                </a:r>
                <a:br>
                  <a:rPr lang="da-DK"/>
                </a:br>
                <a:r>
                  <a:rPr lang="da-DK" smtClean="0"/>
                  <a:t> </a:t>
                </a:r>
                <a:r>
                  <a:rPr lang="da-DK" sz="2000" smtClean="0"/>
                  <a:t> 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ir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US" sz="2000"/>
                </a:br>
                <a:r>
                  <a:rPr lang="en-US" sz="2000"/>
                  <a:t>  </a:t>
                </a:r>
                <a:r>
                  <a:rPr lang="en-US" sz="2000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sSubSup>
                            <m:sSubSupPr>
                              <m:alnScr m:val="off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ir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US" sz="2000"/>
                </a:br>
                <a:r>
                  <a:rPr lang="en-US" sz="2000"/>
                  <a:t> </a:t>
                </a:r>
                <a:r>
                  <a:rPr lang="en-US" sz="2000" smtClean="0"/>
                  <a:t> 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alnScr m:val="off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alnScr m:val="off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ir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/>
                  <a:t> </a:t>
                </a:r>
                <a:br>
                  <a:rPr lang="da-DK" sz="2000"/>
                </a:b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da-DK" sz="200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br>
                  <a:rPr lang="en-US" sz="2000"/>
                </a:br>
                <a:r>
                  <a:rPr lang="en-US" sz="2000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sz="2000"/>
                        <m:t>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ir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alnScr m:val="off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alnScr m:val="off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ir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alnScr m:val="off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alnScr m:val="off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ir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alnScr m:val="off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ir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ir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z="2000"/>
                  <a:t>  </a:t>
                </a:r>
              </a:p>
              <a:p>
                <a:pPr marL="0" indent="0">
                  <a:buNone/>
                </a:pP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52736"/>
                <a:ext cx="8892480" cy="5688632"/>
              </a:xfrm>
              <a:blipFill>
                <a:blip r:embed="rId3"/>
                <a:stretch>
                  <a:fillRect l="-754" t="-857" b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86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040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Løsning med matrix notation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820472" cy="5472608"/>
              </a:xfrm>
            </p:spPr>
            <p:txBody>
              <a:bodyPr/>
              <a:lstStyle/>
              <a:p>
                <a:r>
                  <a:rPr lang="da-DK" smtClean="0"/>
                  <a:t>Det kan vises, at de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r>
                  <a:rPr lang="da-DK"/>
                  <a:t> ligninger med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r>
                  <a:rPr lang="da-DK"/>
                  <a:t> ubekendte</a:t>
                </a:r>
                <a:r>
                  <a:rPr lang="da-DK" smtClean="0"/>
                  <a:t> kan skrives som (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bi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r>
                  <a:rPr lang="da-DK"/>
                  <a:t> er den transponerede </a:t>
                </a:r>
                <a:r>
                  <a:rPr lang="da-DK" smtClean="0"/>
                  <a:t>matrix til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da-DK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r>
                  <a:rPr lang="da-DK" smtClean="0"/>
                  <a:t>): 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bi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𝑿𝒃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bi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:r>
                  <a:rPr lang="da-DK" smtClean="0"/>
                  <a:t>hvor  </a:t>
                </a:r>
                <a:br>
                  <a:rPr lang="da-DK" smtClean="0"/>
                </a:br>
                <a:r>
                  <a:rPr lang="da-DK" sz="1050" smtClean="0"/>
                  <a:t> </a:t>
                </a:r>
                <a:br>
                  <a:rPr lang="da-DK" smtClean="0"/>
                </a:br>
                <a:r>
                  <a:rPr lang="da-DK"/>
                  <a:t> </a:t>
                </a:r>
                <a:r>
                  <a:rPr lang="da-DK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sepChr m:val="|"/>
                          <m:endChr m:val="]"/>
                          <m:grow m:val="on"/>
                          <m:shp m:val="centered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r>
                  <a:rPr lang="en-US" smtClean="0"/>
                  <a:t> </a:t>
                </a:r>
                <a:br>
                  <a:rPr lang="en-US" smtClean="0"/>
                </a:br>
                <a:r>
                  <a:rPr lang="en-US" sz="1000" smtClean="0"/>
                  <a:t> </a:t>
                </a:r>
                <a:br>
                  <a:rPr lang="en-US" smtClean="0"/>
                </a:b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r>
                  <a:rPr lang="en-US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r>
                  <a:rPr lang="da-DK" smtClean="0"/>
                  <a:t>’  </a:t>
                </a:r>
                <a:br>
                  <a:rPr lang="da-DK" smtClean="0"/>
                </a:br>
                <a:r>
                  <a:rPr lang="da-DK" sz="1000" smtClean="0"/>
                  <a:t> 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]’ </a:t>
                </a:r>
                <a:br>
                  <a:rPr lang="da-DK"/>
                </a:br>
                <a:endParaRPr lang="da-DK" smtClean="0"/>
              </a:p>
              <a:p>
                <a:r>
                  <a:rPr lang="da-DK" smtClean="0"/>
                  <a:t>Hvis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bi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r>
                  <a:rPr lang="da-DK" smtClean="0"/>
                  <a:t> er ikke-singulær er det muligt at finde den inverse matrix og dermed bestemme koefficienterne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r>
                  <a:rPr lang="da-DK" smtClean="0"/>
                  <a:t>: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bi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bi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bi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bi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r>
                  <a:rPr lang="da-DK" smtClean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820472" cy="5472608"/>
              </a:xfrm>
              <a:blipFill>
                <a:blip r:embed="rId3"/>
                <a:stretch>
                  <a:fillRect l="-760" t="-780" r="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87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8909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Eksempel 11.20, s. 380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t="27977"/>
          <a:stretch>
            <a:fillRect/>
          </a:stretch>
        </p:blipFill>
        <p:spPr>
          <a:xfrm>
            <a:off x="1475656" y="2492896"/>
            <a:ext cx="6642685" cy="36858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021288"/>
            <a:ext cx="8424936" cy="720080"/>
          </a:xfrm>
        </p:spPr>
        <p:txBody>
          <a:bodyPr/>
          <a:lstStyle/>
          <a:p>
            <a:r>
              <a:rPr lang="en-US" smtClean="0"/>
              <a:t>Lad os prøve i R.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t>88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70452"/>
          <a:stretch>
            <a:fillRect/>
          </a:stretch>
        </p:blipFill>
        <p:spPr>
          <a:xfrm>
            <a:off x="1475656" y="980729"/>
            <a:ext cx="664268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86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3766668"/>
            <a:ext cx="3384376" cy="309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24936" cy="778098"/>
          </a:xfrm>
        </p:spPr>
        <p:txBody>
          <a:bodyPr/>
          <a:lstStyle/>
          <a:p>
            <a:r>
              <a:rPr lang="da-DK" smtClean="0"/>
              <a:t>Eksempel (optimeret popcorn-popning)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07456"/>
                <a:ext cx="8424936" cy="5833912"/>
              </a:xfrm>
            </p:spPr>
            <p:txBody>
              <a:bodyPr/>
              <a:lstStyle/>
              <a:p>
                <a:r>
                  <a:rPr lang="da-DK" smtClean="0"/>
                  <a:t>Minimering af antal uspiselige popcorn-</a:t>
                </a:r>
                <a:br>
                  <a:rPr lang="da-DK" smtClean="0"/>
                </a:br>
                <a:r>
                  <a:rPr lang="da-DK" smtClean="0"/>
                  <a:t>kerner, enten brændte eller upoppede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 smtClean="0"/>
                  <a:t>) </a:t>
                </a:r>
              </a:p>
              <a:p>
                <a:r>
                  <a:rPr lang="da-DK" smtClean="0"/>
                  <a:t>Tre faktorer med hver tre niveauer:</a:t>
                </a:r>
              </a:p>
              <a:p>
                <a:pPr lvl="1"/>
                <a:r>
                  <a:rPr lang="da-DK" smtClean="0"/>
                  <a:t>Kogepladens varme 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: </m:t>
                      </m:r>
                    </m:oMath>
                  </m:oMathPara>
                </a14:m>
                <a:r>
                  <a:rPr lang="da-DK" smtClean="0"/>
                  <a:t>Temp.): 5, 6, 7</a:t>
                </a:r>
              </a:p>
              <a:p>
                <a:pPr lvl="1"/>
                <a:r>
                  <a:rPr lang="da-DK" smtClean="0"/>
                  <a:t>Oliemængde </a:t>
                </a:r>
                <a:r>
                  <a:rPr lang="da-DK"/>
                  <a:t>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: </m:t>
                      </m:r>
                    </m:oMath>
                  </m:oMathPara>
                </a14:m>
                <a:r>
                  <a:rPr lang="da-DK" smtClean="0"/>
                  <a:t>Oil): 2, 3, 4</a:t>
                </a:r>
              </a:p>
              <a:p>
                <a:pPr lvl="1"/>
                <a:r>
                  <a:rPr lang="da-DK" err="1" smtClean="0"/>
                  <a:t>Popningstid </a:t>
                </a:r>
                <a:r>
                  <a:rPr lang="da-DK"/>
                  <a:t>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: </m:t>
                      </m:r>
                    </m:oMath>
                  </m:oMathPara>
                </a14:m>
                <a:r>
                  <a:rPr lang="da-DK" smtClean="0"/>
                  <a:t>Time): 75, 90, 105</a:t>
                </a:r>
              </a:p>
              <a:p>
                <a:r>
                  <a:rPr lang="da-DK" smtClean="0"/>
                  <a:t>I alt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/>
                            </a:rPr>
                            <m:t>3</m:t>
                          </m:r>
                        </m:e>
                        <m:sup>
                          <m:r>
                            <a:rPr lang="da-DK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a-DK" b="0" i="1" smtClean="0">
                          <a:latin typeface="Cambria Math"/>
                        </a:rPr>
                        <m:t>=27</m:t>
                      </m:r>
                    </m:oMath>
                  </m:oMathPara>
                </a14:m>
                <a:r>
                  <a:rPr lang="da-DK" smtClean="0"/>
                  <a:t> kombinationer, her reduceret</a:t>
                </a:r>
                <a:br>
                  <a:rPr lang="da-DK" smtClean="0"/>
                </a:br>
                <a:r>
                  <a:rPr lang="da-DK" smtClean="0"/>
                  <a:t>til 15 med et såkaldt ‘Box-Behnken design’:</a:t>
                </a:r>
                <a:br>
                  <a:rPr lang="da-DK" smtClean="0"/>
                </a:br>
                <a:endParaRPr lang="da-DK" smtClean="0"/>
              </a:p>
              <a:p>
                <a:pPr marL="0" indent="0">
                  <a:buNone/>
                </a:pP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07456"/>
                <a:ext cx="8424936" cy="5833912"/>
              </a:xfrm>
              <a:blipFill>
                <a:blip r:embed="rId4"/>
                <a:stretch>
                  <a:fillRect l="-868" t="-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89</a:t>
            </a:fld>
            <a:endParaRPr lang="da-DK"/>
          </a:p>
        </p:txBody>
      </p:sp>
      <p:grpSp>
        <p:nvGrpSpPr>
          <p:cNvPr id="6" name="Group 5"/>
          <p:cNvGrpSpPr/>
          <p:nvPr/>
        </p:nvGrpSpPr>
        <p:grpSpPr>
          <a:xfrm>
            <a:off x="6288375" y="907456"/>
            <a:ext cx="2704700" cy="4321744"/>
            <a:chOff x="6439301" y="837398"/>
            <a:chExt cx="2704700" cy="432174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" t="3713" r="5764" b="24649"/>
            <a:stretch>
              <a:fillRect/>
            </a:stretch>
          </p:blipFill>
          <p:spPr bwMode="auto">
            <a:xfrm>
              <a:off x="6439301" y="837398"/>
              <a:ext cx="2704700" cy="1402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6" t="11371" r="5078" b="4950"/>
            <a:stretch>
              <a:fillRect/>
            </a:stretch>
          </p:blipFill>
          <p:spPr bwMode="auto">
            <a:xfrm>
              <a:off x="6439301" y="2230652"/>
              <a:ext cx="2627697" cy="2928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5508104" y="5312334"/>
            <a:ext cx="3663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Box-Behnken har </a:t>
            </a:r>
            <a:r>
              <a:rPr lang="da-DK" smtClean="0"/>
              <a:t>13 </a:t>
            </a:r>
            <a:r>
              <a:rPr lang="da-DK"/>
              <a:t>observationer, </a:t>
            </a:r>
            <a:br>
              <a:rPr lang="da-DK"/>
            </a:br>
            <a:r>
              <a:rPr lang="da-DK"/>
              <a:t>vi har 15. Hvorfor?</a:t>
            </a:r>
            <a:br>
              <a:rPr lang="da-DK"/>
            </a:br>
            <a:r>
              <a:rPr lang="da-DK"/>
              <a:t>Der er 3 gentagelser af kombina-</a:t>
            </a:r>
            <a:br>
              <a:rPr lang="da-DK"/>
            </a:br>
            <a:r>
              <a:rPr lang="da-DK"/>
              <a:t>tionen 6, 3, 90 (centrum i boksen)</a:t>
            </a:r>
          </a:p>
        </p:txBody>
      </p:sp>
      <p:sp>
        <p:nvSpPr>
          <p:cNvPr id="8" name="Rectangle 7"/>
          <p:cNvSpPr/>
          <p:nvPr/>
        </p:nvSpPr>
        <p:spPr>
          <a:xfrm>
            <a:off x="6337803" y="2540190"/>
            <a:ext cx="25720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1" name="Rectangle 10"/>
          <p:cNvSpPr/>
          <p:nvPr/>
        </p:nvSpPr>
        <p:spPr>
          <a:xfrm>
            <a:off x="6318682" y="4365104"/>
            <a:ext cx="25720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12" name="Rectangle 11"/>
          <p:cNvSpPr/>
          <p:nvPr/>
        </p:nvSpPr>
        <p:spPr>
          <a:xfrm>
            <a:off x="6318682" y="4653136"/>
            <a:ext cx="25720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087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  <p:cond evt="onBegin" delay="0">
                          <p:tn val="30"/>
                        </p:cond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  <p:cond evt="onBegin" delay="0">
                          <p:tn val="38"/>
                        </p:cond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22" name="Picture 2" descr="http://sphweb.bumc.bu.edu/otlt/MPH-Modules/BS/R/R5_Correlation-Regression/MultipleLinearRegression-Pla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t="5206" r="3434"/>
          <a:stretch>
            <a:fillRect/>
          </a:stretch>
        </p:blipFill>
        <p:spPr bwMode="auto">
          <a:xfrm>
            <a:off x="4238171" y="2895064"/>
            <a:ext cx="4905830" cy="387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Lineær regression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Regression betyder ‘gå tilbage</a:t>
                </a:r>
                <a:r>
                  <a:rPr lang="da-DK"/>
                  <a:t>’ </a:t>
                </a:r>
                <a:r>
                  <a:rPr lang="da-DK" smtClean="0"/>
                  <a:t>(forsimple)</a:t>
                </a:r>
              </a:p>
              <a:p>
                <a:r>
                  <a:rPr lang="da-DK" smtClean="0">
                    <a:solidFill>
                      <a:schemeClr val="tx2"/>
                    </a:solidFill>
                  </a:rPr>
                  <a:t>Simpel lineær regression</a:t>
                </a:r>
                <a:r>
                  <a:rPr lang="da-DK" smtClean="0"/>
                  <a:t> har 1 uafhængig variabel </a:t>
                </a:r>
              </a:p>
              <a:p>
                <a:r>
                  <a:rPr lang="da-DK" smtClean="0">
                    <a:solidFill>
                      <a:schemeClr val="tx2"/>
                    </a:solidFill>
                  </a:rPr>
                  <a:t>Multipel lineær regression</a:t>
                </a:r>
                <a:r>
                  <a:rPr lang="da-DK" smtClean="0"/>
                  <a:t> har flere uafhængige variable </a:t>
                </a:r>
              </a:p>
              <a:p>
                <a:r>
                  <a:rPr lang="da-DK" smtClean="0"/>
                  <a:t>F.eks.: 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Income</m:t>
                      </m:r>
                      <m:r>
                        <a:rPr lang="da-DK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Education</m:t>
                      </m:r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Seniority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Her er Income </a:t>
                </a:r>
                <a:r>
                  <a:rPr lang="da-DK" smtClean="0">
                    <a:solidFill>
                      <a:schemeClr val="tx2"/>
                    </a:solidFill>
                  </a:rPr>
                  <a:t>afhængig</a:t>
                </a:r>
                <a:r>
                  <a:rPr lang="da-DK" smtClean="0"/>
                  <a:t> </a:t>
                </a:r>
                <a:br>
                  <a:rPr lang="da-DK" smtClean="0"/>
                </a:br>
                <a:r>
                  <a:rPr lang="da-DK" smtClean="0"/>
                  <a:t>(respons) variabel </a:t>
                </a:r>
              </a:p>
              <a:p>
                <a:r>
                  <a:rPr lang="da-DK" smtClean="0"/>
                  <a:t>Education og Seniority </a:t>
                </a:r>
                <a:br>
                  <a:rPr lang="da-DK" smtClean="0"/>
                </a:br>
                <a:r>
                  <a:rPr lang="da-DK" smtClean="0"/>
                  <a:t>er </a:t>
                </a:r>
                <a:r>
                  <a:rPr lang="da-DK" smtClean="0">
                    <a:solidFill>
                      <a:schemeClr val="tx2"/>
                    </a:solidFill>
                  </a:rPr>
                  <a:t>uafhængige</a:t>
                </a:r>
                <a:r>
                  <a:rPr lang="da-DK" smtClean="0"/>
                  <a:t> (regressor)</a:t>
                </a:r>
                <a:br>
                  <a:rPr lang="da-DK" smtClean="0"/>
                </a:br>
                <a:r>
                  <a:rPr lang="da-DK" smtClean="0"/>
                  <a:t>variable</a:t>
                </a:r>
              </a:p>
              <a:p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 </m:t>
                          </m:r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og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</a:t>
                </a:r>
                <a:r>
                  <a:rPr lang="da-DK" smtClean="0">
                    <a:solidFill>
                      <a:schemeClr val="tx2"/>
                    </a:solidFill>
                  </a:rPr>
                  <a:t>koefficienter</a:t>
                </a:r>
                <a:r>
                  <a:rPr lang="da-DK" smtClean="0"/>
                  <a:t>, </a:t>
                </a:r>
                <a:br>
                  <a:rPr lang="da-DK" smtClean="0"/>
                </a:br>
                <a:r>
                  <a:rPr lang="da-DK" smtClean="0"/>
                  <a:t>som vi skal bestemme </a:t>
                </a:r>
                <a:br>
                  <a:rPr lang="da-DK" smtClean="0"/>
                </a:br>
                <a:r>
                  <a:rPr lang="da-DK" smtClean="0"/>
                  <a:t>‘bedst muligt’.</a:t>
                </a:r>
              </a:p>
              <a:p>
                <a:pPr marL="0" indent="0">
                  <a:buNone/>
                </a:pP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68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1162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24936" cy="778098"/>
          </a:xfrm>
        </p:spPr>
        <p:txBody>
          <a:bodyPr/>
          <a:lstStyle/>
          <a:p>
            <a:r>
              <a:rPr lang="da-DK"/>
              <a:t>Eksempel </a:t>
            </a:r>
            <a:r>
              <a:rPr lang="da-DK" smtClean="0"/>
              <a:t>(‘poptimering’)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07456"/>
                <a:ext cx="8424936" cy="5833912"/>
              </a:xfrm>
            </p:spPr>
            <p:txBody>
              <a:bodyPr/>
              <a:lstStyle/>
              <a:p>
                <a:r>
                  <a:rPr lang="da-DK" smtClean="0"/>
                  <a:t>Minimering af antal uspiselige popcorn-</a:t>
                </a:r>
                <a:br>
                  <a:rPr lang="da-DK" smtClean="0"/>
                </a:br>
                <a:r>
                  <a:rPr lang="da-DK" smtClean="0"/>
                  <a:t>kerner, enten brændte eller upoppede 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r>
                  <a:rPr lang="da-DK" smtClean="0"/>
                  <a:t>) </a:t>
                </a:r>
              </a:p>
              <a:p>
                <a:r>
                  <a:rPr lang="da-DK" smtClean="0"/>
                  <a:t>Tre faktorer med hver tre niveauer:</a:t>
                </a:r>
              </a:p>
              <a:p>
                <a:pPr lvl="1"/>
                <a:r>
                  <a:rPr lang="da-DK" smtClean="0"/>
                  <a:t>Kogepladens varme 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: </m:t>
                      </m:r>
                    </m:oMath>
                  </m:oMathPara>
                </a14:m>
                <a:r>
                  <a:rPr lang="da-DK" smtClean="0"/>
                  <a:t>Temp.): 5, 6, 7</a:t>
                </a:r>
              </a:p>
              <a:p>
                <a:pPr lvl="1"/>
                <a:r>
                  <a:rPr lang="da-DK" smtClean="0"/>
                  <a:t>Oliemængde </a:t>
                </a:r>
                <a:r>
                  <a:rPr lang="da-DK"/>
                  <a:t>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: </m:t>
                      </m:r>
                    </m:oMath>
                  </m:oMathPara>
                </a14:m>
                <a:r>
                  <a:rPr lang="da-DK" smtClean="0"/>
                  <a:t>Oil): 2, 3, 4</a:t>
                </a:r>
              </a:p>
              <a:p>
                <a:pPr lvl="1"/>
                <a:r>
                  <a:rPr lang="da-DK" err="1" smtClean="0"/>
                  <a:t>Popningstid </a:t>
                </a:r>
                <a:r>
                  <a:rPr lang="da-DK"/>
                  <a:t>(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: </m:t>
                      </m:r>
                    </m:oMath>
                  </m:oMathPara>
                </a14:m>
                <a:r>
                  <a:rPr lang="da-DK" smtClean="0"/>
                  <a:t>Time): 75, 90, 105</a:t>
                </a:r>
              </a:p>
              <a:p>
                <a:r>
                  <a:rPr lang="da-DK" smtClean="0"/>
                  <a:t>I alt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/>
                            </a:rPr>
                            <m:t>3</m:t>
                          </m:r>
                        </m:e>
                        <m:sup>
                          <m:r>
                            <a:rPr lang="da-DK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a-DK" b="0" i="1" smtClean="0">
                          <a:latin typeface="Cambria Math"/>
                        </a:rPr>
                        <m:t>=27</m:t>
                      </m:r>
                    </m:oMath>
                  </m:oMathPara>
                </a14:m>
                <a:r>
                  <a:rPr lang="da-DK" smtClean="0"/>
                  <a:t> kombinationer, her reduceret</a:t>
                </a:r>
                <a:br>
                  <a:rPr lang="da-DK" smtClean="0"/>
                </a:br>
                <a:r>
                  <a:rPr lang="da-DK" smtClean="0"/>
                  <a:t>til 15 med Box-Behnken design</a:t>
                </a:r>
                <a:br>
                  <a:rPr lang="da-DK" smtClean="0"/>
                </a:br>
                <a:endParaRPr lang="da-DK" smtClean="0"/>
              </a:p>
              <a:p>
                <a:r>
                  <a:rPr lang="da-DK"/>
                  <a:t>Lineær model: </a:t>
                </a:r>
                <a:br>
                  <a:rPr lang="da-DK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>
                          <a:latin typeface="Cambria Math"/>
                        </a:rPr>
                        <m:t>𝑦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r>
                  <a:rPr lang="da-DK" i="1" smtClean="0">
                    <a:latin typeface="Cambria Math"/>
                  </a:rPr>
                  <a:t> </a:t>
                </a:r>
              </a:p>
              <a:p>
                <a:r>
                  <a:rPr lang="da-DK" smtClean="0"/>
                  <a:t>Lineær </a:t>
                </a:r>
                <a:r>
                  <a:rPr lang="da-DK"/>
                  <a:t>model med </a:t>
                </a:r>
                <a:r>
                  <a:rPr lang="da-DK" i="1">
                    <a:solidFill>
                      <a:schemeClr val="accent1">
                        <a:lumMod val="75000"/>
                      </a:schemeClr>
                    </a:solidFill>
                  </a:rPr>
                  <a:t>kvadratled</a:t>
                </a:r>
                <a:r>
                  <a:rPr lang="da-DK"/>
                  <a:t>: </a:t>
                </a:r>
                <a:br>
                  <a:rPr lang="da-DK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>
                          <a:latin typeface="Cambria Math"/>
                        </a:rPr>
                        <m:t>𝑦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alnScr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22</m:t>
                          </m:r>
                        </m:sub>
                      </m:sSub>
                      <m:sSubSup>
                        <m:sSubSupPr>
                          <m:alnScr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33</m:t>
                          </m:r>
                        </m:sub>
                      </m:sSub>
                      <m:sSubSup>
                        <m:sSubSupPr>
                          <m:alnScr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da-DK" sz="20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/>
                  <a:t>Lineær model med </a:t>
                </a:r>
                <a:r>
                  <a:rPr lang="da-DK" i="1" smtClean="0">
                    <a:solidFill>
                      <a:schemeClr val="accent1">
                        <a:lumMod val="75000"/>
                      </a:schemeClr>
                    </a:solidFill>
                  </a:rPr>
                  <a:t>kvadratled og interaktioner </a:t>
                </a:r>
                <a:r>
                  <a:rPr lang="da-DK" smtClean="0"/>
                  <a:t>mellem faktorer: </a:t>
                </a:r>
                <a:br>
                  <a:rPr lang="da-DK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>
                          <a:latin typeface="Cambria Math"/>
                        </a:rPr>
                        <m:t>𝑦</m:t>
                      </m:r>
                      <m:r>
                        <a:rPr lang="da-DK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alnScr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22</m:t>
                          </m:r>
                        </m:sub>
                      </m:sSub>
                      <m:sSubSup>
                        <m:sSubSupPr>
                          <m:alnScr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33</m:t>
                          </m:r>
                        </m:sub>
                      </m:sSub>
                      <m:sSubSup>
                        <m:sSubSupPr>
                          <m:alnScr m:val="off"/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a-DK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da-DK" sz="20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br>
                  <a:rPr lang="da-DK" smtClean="0"/>
                </a:br>
                <a:r>
                  <a:rPr lang="da-DK" smtClean="0"/>
                  <a:t> 	      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sz="2000" i="1">
                          <a:latin typeface="Cambria Math"/>
                        </a:rPr>
                        <m:t>+</m:t>
                      </m:r>
                      <m:r>
                        <a:rPr lang="da-DK" sz="20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</m:t>
                          </m:r>
                          <m:r>
                            <a:rPr lang="da-DK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a-DK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da-DK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.</a:t>
                </a:r>
                <a:endParaRPr lang="da-DK"/>
              </a:p>
              <a:p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07456"/>
                <a:ext cx="8424936" cy="5833912"/>
              </a:xfrm>
              <a:blipFill>
                <a:blip r:embed="rId3"/>
                <a:stretch>
                  <a:fillRect l="-868" t="-731" b="-3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90</a:t>
            </a:fld>
            <a:endParaRPr lang="da-DK"/>
          </a:p>
        </p:txBody>
      </p:sp>
      <p:grpSp>
        <p:nvGrpSpPr>
          <p:cNvPr id="14" name="Group 13"/>
          <p:cNvGrpSpPr/>
          <p:nvPr/>
        </p:nvGrpSpPr>
        <p:grpSpPr>
          <a:xfrm>
            <a:off x="6288375" y="907456"/>
            <a:ext cx="2704700" cy="4321744"/>
            <a:chOff x="6439301" y="837398"/>
            <a:chExt cx="2704700" cy="4321744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" t="3713" r="5764" b="24649"/>
            <a:stretch>
              <a:fillRect/>
            </a:stretch>
          </p:blipFill>
          <p:spPr bwMode="auto">
            <a:xfrm>
              <a:off x="6439301" y="837398"/>
              <a:ext cx="2704700" cy="1402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6" t="11371" r="5078" b="4950"/>
            <a:stretch>
              <a:fillRect/>
            </a:stretch>
          </p:blipFill>
          <p:spPr bwMode="auto">
            <a:xfrm>
              <a:off x="6439301" y="2230652"/>
              <a:ext cx="2627697" cy="2928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3375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Eksempel ‘poptimering’ regnet i R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24936" cy="5805264"/>
          </a:xfrm>
        </p:spPr>
        <p:txBody>
          <a:bodyPr/>
          <a:lstStyle/>
          <a:p>
            <a:r>
              <a:rPr lang="da-DK" smtClean="0"/>
              <a:t>Hvordan laver man model med kvadratled og interaktioner?</a:t>
            </a:r>
          </a:p>
          <a:p>
            <a:r>
              <a:rPr lang="es-ES" smtClean="0"/>
              <a:t>Almindelig lineær model:</a:t>
            </a:r>
            <a:br>
              <a:rPr lang="es-ES" smtClean="0"/>
            </a:br>
            <a:r>
              <a:rPr lang="es-ES" smtClean="0"/>
              <a:t>	m = </a:t>
            </a:r>
            <a:r>
              <a:rPr lang="es-ES"/>
              <a:t>lm(y ~ x1 + x2 + x3</a:t>
            </a:r>
            <a:r>
              <a:rPr lang="es-ES" smtClean="0"/>
              <a:t>)</a:t>
            </a:r>
          </a:p>
          <a:p>
            <a:r>
              <a:rPr lang="es-ES" smtClean="0"/>
              <a:t>Model med interaktioner:</a:t>
            </a:r>
            <a:br>
              <a:rPr lang="es-ES" smtClean="0"/>
            </a:br>
            <a:r>
              <a:rPr lang="es-ES" smtClean="0"/>
              <a:t>	m </a:t>
            </a:r>
            <a:r>
              <a:rPr lang="es-ES"/>
              <a:t>= lm(y ~ x1 + x2 + </a:t>
            </a:r>
            <a:r>
              <a:rPr lang="es-ES" smtClean="0"/>
              <a:t>x3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+ x1:x2 + x1:x3 + x2:x3</a:t>
            </a:r>
            <a:r>
              <a:rPr lang="es-ES" smtClean="0"/>
              <a:t>)</a:t>
            </a:r>
          </a:p>
          <a:p>
            <a:r>
              <a:rPr lang="es-ES"/>
              <a:t>Model med </a:t>
            </a:r>
            <a:r>
              <a:rPr lang="es-ES" smtClean="0"/>
              <a:t>interaktioner og kvadratled:</a:t>
            </a:r>
          </a:p>
          <a:p>
            <a:pPr marL="357187" lvl="1" indent="0">
              <a:spcBef>
                <a:spcPct val="0"/>
              </a:spcBef>
              <a:buNone/>
            </a:pPr>
            <a:r>
              <a:rPr lang="es-ES" sz="2200" smtClean="0"/>
              <a:t>Dette virker ikke:</a:t>
            </a:r>
            <a:br>
              <a:rPr lang="es-ES" sz="2200"/>
            </a:br>
            <a:r>
              <a:rPr lang="es-ES" sz="2200" smtClean="0"/>
              <a:t>	m </a:t>
            </a:r>
            <a:r>
              <a:rPr lang="es-ES" sz="2200"/>
              <a:t>= lm(y ~ x1 + x2 + </a:t>
            </a:r>
            <a:r>
              <a:rPr lang="es-ES" sz="2200" smtClean="0"/>
              <a:t>x3</a:t>
            </a:r>
            <a:br>
              <a:rPr lang="es-ES" sz="2200" smtClean="0"/>
            </a:br>
            <a:r>
              <a:rPr lang="es-ES" sz="2200" smtClean="0"/>
              <a:t>  		</a:t>
            </a:r>
            <a:r>
              <a:rPr lang="es-ES" sz="2200" smtClean="0">
                <a:solidFill>
                  <a:schemeClr val="accent1">
                    <a:lumMod val="75000"/>
                  </a:schemeClr>
                </a:solidFill>
              </a:rPr>
              <a:t>+ x1^2 + x2^2 + x3^2</a:t>
            </a:r>
            <a:br>
              <a:rPr lang="es-ES" sz="2200" smtClean="0"/>
            </a:br>
            <a:r>
              <a:rPr lang="es-ES" sz="2200" smtClean="0"/>
              <a:t> 		+ </a:t>
            </a:r>
            <a:r>
              <a:rPr lang="es-ES" sz="2200"/>
              <a:t>x1:x2 + x1:x3 + </a:t>
            </a:r>
            <a:r>
              <a:rPr lang="es-ES" sz="2200" smtClean="0"/>
              <a:t>x2:x3)</a:t>
            </a:r>
          </a:p>
          <a:p>
            <a:pPr marL="357187" lvl="1" indent="0">
              <a:spcBef>
                <a:spcPct val="0"/>
              </a:spcBef>
              <a:buNone/>
            </a:pPr>
            <a:r>
              <a:rPr lang="es-ES" sz="2200" smtClean="0"/>
              <a:t>Dette virker (sæt ‘I()’ omkring hvert kvadratled):</a:t>
            </a:r>
            <a:br>
              <a:rPr lang="es-ES" sz="2200"/>
            </a:br>
            <a:r>
              <a:rPr lang="es-ES" sz="2200" smtClean="0"/>
              <a:t> 	m = </a:t>
            </a:r>
            <a:r>
              <a:rPr lang="nn-NO" sz="2200" smtClean="0"/>
              <a:t>lm(y </a:t>
            </a:r>
            <a:r>
              <a:rPr lang="nn-NO" sz="2200"/>
              <a:t>~ x1 + x2 + x3 </a:t>
            </a:r>
            <a:br>
              <a:rPr lang="nn-NO" sz="2200" smtClean="0"/>
            </a:br>
            <a:r>
              <a:rPr lang="nn-NO" sz="2200" smtClean="0"/>
              <a:t> 		</a:t>
            </a:r>
            <a:r>
              <a:rPr lang="nn-NO" sz="2200" smtClean="0">
                <a:solidFill>
                  <a:schemeClr val="accent1">
                    <a:lumMod val="75000"/>
                  </a:schemeClr>
                </a:solidFill>
              </a:rPr>
              <a:t>+ </a:t>
            </a:r>
            <a:r>
              <a:rPr lang="nn-NO" sz="2200">
                <a:solidFill>
                  <a:schemeClr val="accent1">
                    <a:lumMod val="75000"/>
                  </a:schemeClr>
                </a:solidFill>
              </a:rPr>
              <a:t>I(x1^2) + I(x2^2) + I(x3^2)</a:t>
            </a:r>
            <a:r>
              <a:rPr lang="nn-NO" sz="2200"/>
              <a:t> </a:t>
            </a:r>
            <a:br>
              <a:rPr lang="nn-NO" sz="2200" smtClean="0"/>
            </a:br>
            <a:r>
              <a:rPr lang="nn-NO" sz="2200" smtClean="0"/>
              <a:t> 		+ </a:t>
            </a:r>
            <a:r>
              <a:rPr lang="nn-NO" sz="2200"/>
              <a:t>x1:x2 + x1:x3 + x2:x3)</a:t>
            </a:r>
            <a:endParaRPr lang="es-ES" sz="2200"/>
          </a:p>
          <a:p>
            <a:r>
              <a:rPr lang="es-ES" smtClean="0">
                <a:solidFill>
                  <a:schemeClr val="tx2"/>
                </a:solidFill>
              </a:rPr>
              <a:t>Skridtvis heuristisk metode</a:t>
            </a:r>
            <a:r>
              <a:rPr lang="es-ES" smtClean="0"/>
              <a:t>: Fjern det mindst signifikante led, med mindre det reducerer Adj. R</a:t>
            </a:r>
            <a:r>
              <a:rPr lang="es-ES" baseline="30000" smtClean="0"/>
              <a:t>2</a:t>
            </a:r>
            <a:r>
              <a:rPr lang="es-ES" smtClean="0"/>
              <a:t> for meget. Demo! </a:t>
            </a:r>
            <a:endParaRPr lang="es-ES"/>
          </a:p>
          <a:p>
            <a:pPr lvl="1"/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321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8680"/>
            <a:ext cx="7772400" cy="367240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da-DK" sz="2800" smtClean="0"/>
              <a:t>Sandsynlighedsteori og statistik</a:t>
            </a:r>
            <a:br>
              <a:rPr lang="da-DK" sz="3600" smtClean="0"/>
            </a:br>
            <a:r>
              <a:rPr lang="da-DK" sz="2800" smtClean="0"/>
              <a:t> </a:t>
            </a:r>
            <a:r>
              <a:rPr lang="da-DK" sz="3600" smtClean="0"/>
              <a:t> </a:t>
            </a:r>
            <a:br>
              <a:rPr lang="da-DK" sz="3600" smtClean="0"/>
            </a:br>
            <a:r>
              <a:rPr lang="da-DK" sz="3600" smtClean="0">
                <a:solidFill>
                  <a:schemeClr val="tx1"/>
                </a:solidFill>
              </a:rPr>
              <a:t>Kapitel </a:t>
            </a:r>
            <a:r>
              <a:rPr lang="da-DK" smtClean="0">
                <a:solidFill>
                  <a:schemeClr val="tx1"/>
                </a:solidFill>
              </a:rPr>
              <a:t>12. 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mtClean="0">
                <a:solidFill>
                  <a:schemeClr val="tx1"/>
                </a:solidFill>
              </a:rPr>
              <a:t>Variansanalyse (ANOVA) og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mtClean="0">
                <a:solidFill>
                  <a:schemeClr val="tx1"/>
                </a:solidFill>
              </a:rPr>
              <a:t>eksperimenter med en faktor</a:t>
            </a:r>
            <a:br>
              <a:rPr lang="da-DK" smtClean="0">
                <a:solidFill>
                  <a:schemeClr val="tx1"/>
                </a:solidFill>
              </a:rPr>
            </a:br>
            <a:r>
              <a:rPr lang="da-DK" sz="2400">
                <a:solidFill>
                  <a:prstClr val="black"/>
                </a:solidFill>
              </a:rPr>
              <a:t>(afsnit </a:t>
            </a:r>
            <a:r>
              <a:rPr lang="da-DK" sz="2400" smtClean="0">
                <a:solidFill>
                  <a:prstClr val="black"/>
                </a:solidFill>
              </a:rPr>
              <a:t>12.1-12.2, 12.4)</a:t>
            </a:r>
            <a:r>
              <a:rPr lang="da-DK" sz="1000" smtClean="0"/>
              <a:t> </a:t>
            </a:r>
            <a:br>
              <a:rPr lang="da-DK" smtClean="0"/>
            </a:br>
            <a:r>
              <a:rPr lang="da-DK" sz="2400" smtClean="0"/>
              <a:t> </a:t>
            </a:r>
            <a:endParaRPr lang="da-DK" sz="3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1248544"/>
          </a:xfrm>
        </p:spPr>
        <p:txBody>
          <a:bodyPr>
            <a:noAutofit/>
          </a:bodyPr>
          <a:lstStyle/>
          <a:p>
            <a:r>
              <a:rPr lang="da-DK" smtClean="0"/>
              <a:t>Allan Leck Jensen</a:t>
            </a:r>
          </a:p>
          <a:p>
            <a:r>
              <a:rPr lang="da-DK" smtClean="0"/>
              <a:t>alj@ece.au.dk</a:t>
            </a:r>
            <a:endParaRPr lang="da-DK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0F70-2A0F-4605-BD2E-95415B8D9C50}" type="slidenum">
              <a:rPr lang="da-DK" smtClean="0"/>
              <a:t>92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5223279"/>
      </p:ext>
    </p:extLst>
  </p:cSld>
  <p:clrMapOvr>
    <a:masterClrMapping/>
  </p:clrMapOvr>
  <p:transition/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Eksperimenter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24936" cy="568863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da-DK" smtClean="0"/>
              <a:t>De fleste processer påvirkes samtidig af mange forskellige forhold, f.eks. tryk, temperatur, tid, støkiometri i en produktionsproces</a:t>
            </a:r>
          </a:p>
          <a:p>
            <a:pPr>
              <a:buFont typeface="Arial" pitchFamily="34" charset="0"/>
              <a:buChar char="•"/>
            </a:pPr>
            <a:r>
              <a:rPr lang="da-DK" smtClean="0"/>
              <a:t>Ofte spiller kendte og ukendte faktorer ind og giver anledning til usikkerhed (variation i processens udbytte)</a:t>
            </a:r>
          </a:p>
          <a:p>
            <a:pPr>
              <a:buFont typeface="Arial" pitchFamily="34" charset="0"/>
              <a:buChar char="•"/>
            </a:pPr>
            <a:r>
              <a:rPr lang="da-DK" smtClean="0"/>
              <a:t>Ofte ved man ikke nok om, hvordan man skal forbedre/optimere processen. Så kan man </a:t>
            </a:r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eksperimentere</a:t>
            </a:r>
          </a:p>
          <a:p>
            <a:pPr>
              <a:buFont typeface="Arial" pitchFamily="34" charset="0"/>
              <a:buChar char="•"/>
            </a:pPr>
            <a:r>
              <a:rPr lang="da-DK" smtClean="0"/>
              <a:t>Sekvens af aktiviteter i forbindelse med et eksperiment:</a:t>
            </a:r>
          </a:p>
          <a:p>
            <a:pPr marL="814388" lvl="1" indent="-457200">
              <a:buFont typeface="+mj-lt"/>
              <a:buAutoNum type="arabicPeriod"/>
            </a:pPr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Formodning</a:t>
            </a:r>
            <a:r>
              <a:rPr lang="da-DK" smtClean="0"/>
              <a:t> – hvad er det man vil undersøge? F.eks. om temperatur påvirker processen</a:t>
            </a:r>
          </a:p>
          <a:p>
            <a:pPr marL="814388" lvl="1" indent="-457200">
              <a:buFont typeface="+mj-lt"/>
              <a:buAutoNum type="arabicPeriod"/>
            </a:pPr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Eksperiment</a:t>
            </a:r>
            <a:r>
              <a:rPr lang="da-DK" smtClean="0"/>
              <a:t> – man afprøver formodningen struktureret ved at måle responsen med forskellige niveauer af en eller flere variable, mens alle andre forhold forsøges at holdes ensartet</a:t>
            </a:r>
          </a:p>
          <a:p>
            <a:pPr marL="814388" lvl="1" indent="-457200">
              <a:buFont typeface="+mj-lt"/>
              <a:buAutoNum type="arabicPeriod"/>
            </a:pPr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Analyse</a:t>
            </a:r>
            <a:r>
              <a:rPr lang="da-DK" smtClean="0"/>
              <a:t> – de målte resultater af eksperimentet analyseres statistisk</a:t>
            </a:r>
          </a:p>
          <a:p>
            <a:pPr marL="814388" lvl="1" indent="-457200">
              <a:buFont typeface="+mj-lt"/>
              <a:buAutoNum type="arabicPeriod"/>
            </a:pPr>
            <a:r>
              <a:rPr lang="da-DK" smtClean="0">
                <a:solidFill>
                  <a:schemeClr val="accent1">
                    <a:lumMod val="75000"/>
                  </a:schemeClr>
                </a:solidFill>
              </a:rPr>
              <a:t>Konklusion</a:t>
            </a:r>
            <a:r>
              <a:rPr lang="da-DK" smtClean="0"/>
              <a:t> – resultatet af eksperimentet gøres op, hvad har vi lært?</a:t>
            </a:r>
          </a:p>
          <a:p>
            <a:pPr marL="814388" lvl="1" indent="-457200">
              <a:buFont typeface="+mj-lt"/>
              <a:buAutoNum type="arabicPeriod"/>
            </a:pPr>
            <a:r>
              <a:rPr lang="da-DK" smtClean="0"/>
              <a:t>Evt. ny formodning og nyt eksperiment – hvis temperatur påvirker processen ønsker vi at finde det optimale temperatur-område.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3372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  <p:cond evt="onBegin" delay="0">
                          <p:tn val="30"/>
                        </p:cond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Eksempel 12.3, s. 397 (styrke af resiner)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</p:spPr>
            <p:txBody>
              <a:bodyPr/>
              <a:lstStyle/>
              <a:p>
                <a:r>
                  <a:rPr lang="da-DK" smtClean="0"/>
                  <a:t>‘Resin’ betyder harpiks, men der findes også syntetiske resiner, som bruges i epoxylim. </a:t>
                </a:r>
                <a:r>
                  <a:rPr lang="da-DK" smtClean="0">
                    <a:solidFill>
                      <a:schemeClr val="accent1">
                        <a:lumMod val="75000"/>
                      </a:schemeClr>
                    </a:solidFill>
                  </a:rPr>
                  <a:t>Formodningen</a:t>
                </a:r>
                <a:r>
                  <a:rPr lang="da-DK" smtClean="0"/>
                  <a:t> er, at der er forskel i styrken af de indre, kemiske bindinger for 3 udvalgte resiner, EM, MD og PF</a:t>
                </a:r>
              </a:p>
              <a:p>
                <a:r>
                  <a:rPr lang="da-DK" smtClean="0"/>
                  <a:t>Vi laver et </a:t>
                </a:r>
                <a:r>
                  <a:rPr lang="da-DK" i="1" smtClean="0">
                    <a:solidFill>
                      <a:schemeClr val="accent1">
                        <a:lumMod val="75000"/>
                      </a:schemeClr>
                    </a:solidFill>
                  </a:rPr>
                  <a:t>fuldstændigt randomiseret enkelt-faktor eksperiment</a:t>
                </a:r>
                <a:endParaRPr lang="da-DK" i="1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da-DK" smtClean="0"/>
                  <a:t>1 </a:t>
                </a:r>
                <a:r>
                  <a:rPr lang="da-DK" smtClean="0">
                    <a:solidFill>
                      <a:schemeClr val="tx2"/>
                    </a:solidFill>
                  </a:rPr>
                  <a:t>faktor</a:t>
                </a:r>
                <a:r>
                  <a:rPr lang="da-DK" smtClean="0"/>
                  <a:t>: Type af resin</a:t>
                </a:r>
                <a:br>
                  <a:rPr lang="da-DK" smtClean="0"/>
                </a:br>
                <a:r>
                  <a:rPr lang="da-DK" smtClean="0"/>
                  <a:t>3 </a:t>
                </a:r>
                <a:r>
                  <a:rPr lang="da-DK">
                    <a:solidFill>
                      <a:schemeClr val="tx2"/>
                    </a:solidFill>
                  </a:rPr>
                  <a:t>n</a:t>
                </a:r>
                <a:r>
                  <a:rPr lang="da-DK" smtClean="0">
                    <a:solidFill>
                      <a:schemeClr val="tx2"/>
                    </a:solidFill>
                  </a:rPr>
                  <a:t>iveauer (treatments, behandlinger)</a:t>
                </a:r>
                <a:r>
                  <a:rPr lang="da-DK" smtClean="0"/>
                  <a:t>: EM, MD og PF</a:t>
                </a:r>
                <a:br>
                  <a:rPr lang="da-DK" smtClean="0"/>
                </a:br>
                <a:r>
                  <a:rPr lang="da-DK" smtClean="0"/>
                  <a:t>5 </a:t>
                </a:r>
                <a:r>
                  <a:rPr lang="da-DK">
                    <a:solidFill>
                      <a:schemeClr val="tx2"/>
                    </a:solidFill>
                  </a:rPr>
                  <a:t>g</a:t>
                </a:r>
                <a:r>
                  <a:rPr lang="da-DK" smtClean="0">
                    <a:solidFill>
                      <a:schemeClr val="tx2"/>
                    </a:solidFill>
                  </a:rPr>
                  <a:t>entagelser (replications)</a:t>
                </a:r>
                <a:endParaRPr lang="da-DK" smtClean="0"/>
              </a:p>
              <a:p>
                <a:r>
                  <a:rPr lang="da-DK" smtClean="0"/>
                  <a:t>Antal </a:t>
                </a:r>
                <a:r>
                  <a:rPr lang="da-DK" smtClean="0">
                    <a:solidFill>
                      <a:schemeClr val="tx2"/>
                    </a:solidFill>
                  </a:rPr>
                  <a:t>prøver</a:t>
                </a:r>
                <a:r>
                  <a:rPr lang="da-DK" smtClean="0"/>
                  <a:t>: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</a:rPr>
                        <m:t>1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3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5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15</m:t>
                      </m:r>
                    </m:oMath>
                  </m:oMathPara>
                </a14:m>
                <a:r>
                  <a:rPr lang="da-DK" smtClean="0"/>
                  <a:t> </a:t>
                </a:r>
              </a:p>
              <a:p>
                <a:r>
                  <a:rPr lang="da-DK" smtClean="0">
                    <a:solidFill>
                      <a:schemeClr val="tx2"/>
                    </a:solidFill>
                  </a:rPr>
                  <a:t>Respons</a:t>
                </a:r>
                <a:r>
                  <a:rPr lang="da-DK" smtClean="0"/>
                  <a:t>: </a:t>
                </a:r>
                <a:r>
                  <a:rPr lang="da-DK"/>
                  <a:t>Resinens bindingsstyrke </a:t>
                </a:r>
                <a:r>
                  <a:rPr lang="da-DK" smtClean="0"/>
                  <a:t>måles for hver prøve</a:t>
                </a:r>
              </a:p>
              <a:p>
                <a:r>
                  <a:rPr lang="da-DK"/>
                  <a:t>Hver prøve fremstilles og </a:t>
                </a:r>
                <a:r>
                  <a:rPr lang="da-DK" smtClean="0"/>
                  <a:t>måles i </a:t>
                </a:r>
                <a:r>
                  <a:rPr lang="da-DK"/>
                  <a:t>tilfældig rækkefølge (</a:t>
                </a:r>
                <a:r>
                  <a:rPr lang="da-DK" err="1">
                    <a:solidFill>
                      <a:schemeClr val="tx2"/>
                    </a:solidFill>
                  </a:rPr>
                  <a:t>randomiseret</a:t>
                </a:r>
                <a:r>
                  <a:rPr lang="da-DK" smtClean="0"/>
                  <a:t>).</a:t>
                </a:r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  <a:blipFill>
                <a:blip r:embed="rId3"/>
                <a:stretch>
                  <a:fillRect l="-868" t="-750" r="-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94</a:t>
            </a:fld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64" y="4969621"/>
            <a:ext cx="6530876" cy="1555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815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Eksempel </a:t>
            </a:r>
            <a:r>
              <a:rPr lang="da-DK" smtClean="0"/>
              <a:t>12.3</a:t>
            </a:r>
            <a:r>
              <a:rPr lang="da-DK"/>
              <a:t>, s. 397</a:t>
            </a:r>
            <a:r>
              <a:rPr lang="da-DK" smtClean="0"/>
              <a:t> </a:t>
            </a:r>
            <a:r>
              <a:rPr lang="da-DK"/>
              <a:t>(styrke af resiner)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429000"/>
            <a:ext cx="8424936" cy="3312368"/>
          </a:xfrm>
        </p:spPr>
        <p:txBody>
          <a:bodyPr/>
          <a:lstStyle/>
          <a:p>
            <a:r>
              <a:rPr lang="da-DK" smtClean="0"/>
              <a:t>Der er forskel på gns. styrke</a:t>
            </a:r>
            <a:br>
              <a:rPr lang="da-DK" smtClean="0"/>
            </a:br>
            <a:r>
              <a:rPr lang="da-DK" smtClean="0"/>
              <a:t>for de tre resiner. Men er for-</a:t>
            </a:r>
            <a:br>
              <a:rPr lang="da-DK" smtClean="0"/>
            </a:br>
            <a:r>
              <a:rPr lang="da-DK" smtClean="0"/>
              <a:t>skellene signifikante?</a:t>
            </a:r>
          </a:p>
          <a:p>
            <a:r>
              <a:rPr lang="da-DK" smtClean="0"/>
              <a:t>Parallelt boksplot for hvert niveau </a:t>
            </a:r>
            <a:br>
              <a:rPr lang="da-DK" smtClean="0"/>
            </a:br>
            <a:r>
              <a:rPr lang="da-DK" smtClean="0"/>
              <a:t>viser ligeledes, at styrken er forskellig. MD lader til at være bedst. </a:t>
            </a:r>
            <a:br>
              <a:rPr lang="da-DK" smtClean="0"/>
            </a:br>
            <a:r>
              <a:rPr lang="da-DK" smtClean="0"/>
              <a:t>ED er måske bedre end PF, men forskellen kan være tilfældig</a:t>
            </a:r>
          </a:p>
          <a:p>
            <a:r>
              <a:rPr lang="da-DK" smtClean="0"/>
              <a:t>For hvert niveau er fordelingerne </a:t>
            </a:r>
            <a:r>
              <a:rPr lang="da-DK" u="sng" smtClean="0"/>
              <a:t>nogenlunde</a:t>
            </a:r>
            <a:r>
              <a:rPr lang="da-DK" smtClean="0"/>
              <a:t> ensartede: sym-</a:t>
            </a:r>
            <a:br>
              <a:rPr lang="da-DK" smtClean="0"/>
            </a:br>
            <a:r>
              <a:rPr lang="da-DK" smtClean="0"/>
              <a:t>metriske og med ensartet varians, men det er et tyndt grundlag at vurdere ud fra (5 observationer pr. boksplot).</a:t>
            </a:r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95</a:t>
            </a:fld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96" y="1124744"/>
            <a:ext cx="3939371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64" y="1139577"/>
            <a:ext cx="1171575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720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Generelt enkelt-faktor eksperiment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</p:spPr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r>
                  <a:rPr lang="da-DK" smtClean="0"/>
                  <a:t> faktor med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r>
                  <a:rPr lang="da-DK" smtClean="0"/>
                  <a:t> niveauer (behandlinger)</a:t>
                </a:r>
              </a:p>
              <a:p>
                <a:r>
                  <a:rPr lang="da-DK" smtClean="0"/>
                  <a:t>For den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r>
                  <a:rPr lang="da-DK" smtClean="0"/>
                  <a:t>’te behandling har vi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gentagelser</a:t>
                </a:r>
                <a:endParaRPr lang="da-DK" smtClean="0"/>
              </a:p>
              <a:p>
                <a:r>
                  <a:rPr lang="da-DK" smtClean="0"/>
                  <a:t>Antal prøver, der skal måles respons på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a-DK" smtClean="0"/>
              </a:p>
              <a:p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responsen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r>
                  <a:rPr lang="da-DK" err="1" smtClean="0"/>
                  <a:t>’te gentagelse af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r>
                  <a:rPr lang="da-DK" smtClean="0"/>
                  <a:t>’te behandling</a:t>
                </a:r>
              </a:p>
              <a:p>
                <a:r>
                  <a:rPr lang="da-DK" smtClean="0"/>
                  <a:t>Middelværdi af den i’te behandling: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da-DK" smtClean="0"/>
                  <a:t>   for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</a:rPr>
                        <m:t>𝑖</m:t>
                      </m:r>
                      <m:r>
                        <a:rPr lang="da-DK" i="1">
                          <a:latin typeface="Cambria Math"/>
                        </a:rPr>
                        <m:t>=1, 2,…,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da-DK" smtClean="0"/>
              </a:p>
              <a:p>
                <a:r>
                  <a:rPr lang="da-DK" smtClean="0"/>
                  <a:t>Overordnet middelværdi:</a:t>
                </a:r>
                <a:br>
                  <a:rPr lang="da-DK" smtClean="0"/>
                </a:br>
                <a:r>
                  <a:rPr lang="da-DK"/>
                  <a:t> </a:t>
                </a:r>
                <a:r>
                  <a:rPr lang="da-DK" smtClean="0"/>
                  <a:t>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ff"/>
                          <m:supHide m:val="off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/>
                            </a:rPr>
                            <m:t>𝑖</m:t>
                          </m:r>
                          <m:r>
                            <a:rPr lang="da-DK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grow m:val="off"/>
                              <m:subHide m:val="off"/>
                              <m:supHide m:val="off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da-DK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smtClean="0"/>
                </a:br>
                <a:endParaRPr lang="da-DK" smtClean="0"/>
              </a:p>
              <a:p>
                <a:r>
                  <a:rPr lang="da-DK" smtClean="0"/>
                  <a:t>Et eksperiment med samme</a:t>
                </a:r>
                <a:br>
                  <a:rPr lang="da-DK" smtClean="0"/>
                </a:br>
                <a:r>
                  <a:rPr lang="da-DK" smtClean="0"/>
                  <a:t>antal gentagelser for hver </a:t>
                </a:r>
                <a:br>
                  <a:rPr lang="da-DK" smtClean="0"/>
                </a:br>
                <a:r>
                  <a:rPr lang="da-DK" smtClean="0"/>
                  <a:t>behandling, altså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br>
                  <a:rPr lang="en-US" smtClean="0"/>
                </a:br>
                <a:r>
                  <a:rPr lang="da-DK"/>
                  <a:t>kaldes </a:t>
                </a:r>
                <a:r>
                  <a:rPr lang="da-DK" i="1" smtClean="0">
                    <a:solidFill>
                      <a:schemeClr val="accent1">
                        <a:lumMod val="75000"/>
                      </a:schemeClr>
                    </a:solidFill>
                  </a:rPr>
                  <a:t>balanceret</a:t>
                </a:r>
                <a:r>
                  <a:rPr lang="da-DK" i="1" smtClean="0"/>
                  <a:t>.</a:t>
                </a:r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24936" cy="5688632"/>
              </a:xfrm>
              <a:blipFill>
                <a:blip r:embed="rId3"/>
                <a:stretch>
                  <a:fillRect l="-868" t="-750" b="-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96</a:t>
            </a:fld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350" y="3591756"/>
            <a:ext cx="4553357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17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Lineær statistisk model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472608"/>
              </a:xfrm>
            </p:spPr>
            <p:txBody>
              <a:bodyPr/>
              <a:lstStyle/>
              <a:p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kommer fra en stokastisk variabel:</a:t>
                </a:r>
                <a:br>
                  <a:rPr lang="da-DK" smtClean="0"/>
                </a:b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  <a:ea typeface="Cambria Math"/>
                        </a:rPr>
                        <m:t>        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𝑘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  <a:ea typeface="Cambria Math"/>
                        </a:rPr>
                        <m:t>    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=1,…,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a-DK" smtClean="0"/>
              </a:p>
              <a:p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  <a:ea typeface="Cambria Math"/>
                        </a:rPr>
                        <m:t>𝜇</m:t>
                      </m:r>
                    </m:oMath>
                  </m:oMathPara>
                </a14:m>
                <a:r>
                  <a:rPr lang="da-DK" smtClean="0"/>
                  <a:t> er den forventede respons (her styrke) på tværs af behandlinger</a:t>
                </a:r>
              </a:p>
              <a:p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</a:t>
                </a:r>
                <a:r>
                  <a:rPr lang="da-DK" smtClean="0">
                    <a:solidFill>
                      <a:schemeClr val="tx2"/>
                    </a:solidFill>
                  </a:rPr>
                  <a:t>effekten</a:t>
                </a:r>
                <a:r>
                  <a:rPr lang="da-DK" smtClean="0"/>
                  <a:t> af den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r>
                  <a:rPr lang="da-DK" err="1" smtClean="0"/>
                  <a:t>’te behandling. </a:t>
                </a:r>
                <a14:m>
                  <m:oMathPara>
                    <m:oMathParaPr>
                      <m:jc/>
                    </m:oMathParaPr>
                    <m:oMath>
                      <m:nary>
                        <m:naryPr>
                          <m:chr m:val="∑"/>
                          <m:grow m:val="off"/>
                          <m:subHide m:val="on"/>
                          <m:supHide m:val="on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a-DK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da-DK" b="0" i="0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da-DK" smtClean="0"/>
              </a:p>
              <a:p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tilfældig afvigelse (random error). Antages normalfordelt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da-DK" smtClean="0"/>
                </a:br>
                <a:br>
                  <a:rPr lang="da-DK" smtClean="0"/>
                </a:br>
                <a:br>
                  <a:rPr lang="da-DK" smtClean="0"/>
                </a:br>
                <a:br>
                  <a:rPr lang="da-DK" smtClean="0"/>
                </a:br>
                <a:br>
                  <a:rPr lang="da-DK" smtClean="0"/>
                </a:br>
                <a:br>
                  <a:rPr lang="da-DK" smtClean="0"/>
                </a:br>
                <a:endParaRPr lang="da-DK" smtClean="0"/>
              </a:p>
              <a:p>
                <a:r>
                  <a:rPr lang="da-DK" smtClean="0"/>
                  <a:t>Det svarer til, at hver behandling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  <a:ea typeface="Cambria Math"/>
                        </a:rPr>
                        <m:t>𝑖</m:t>
                      </m:r>
                    </m:oMath>
                  </m:oMathPara>
                </a14:m>
                <a:r>
                  <a:rPr lang="da-DK" smtClean="0"/>
                  <a:t> er normalfordelt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da-DK" smtClean="0"/>
                  <a:t> </a:t>
                </a:r>
              </a:p>
              <a:p>
                <a:r>
                  <a:rPr lang="da-DK"/>
                  <a:t>Vi antager </a:t>
                </a:r>
                <a:r>
                  <a:rPr lang="da-DK">
                    <a:solidFill>
                      <a:schemeClr val="accent1">
                        <a:lumMod val="75000"/>
                      </a:schemeClr>
                    </a:solidFill>
                  </a:rPr>
                  <a:t>varianshomogenitet</a:t>
                </a:r>
                <a:r>
                  <a:rPr lang="da-DK"/>
                  <a:t>, altså 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da-DK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da-DK"/>
                  <a:t> er uafhængig af behandling.</a:t>
                </a:r>
              </a:p>
              <a:p>
                <a:endParaRPr lang="da-DK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472608"/>
              </a:xfrm>
              <a:blipFill>
                <a:blip r:embed="rId3"/>
                <a:stretch>
                  <a:fillRect l="-776" t="-6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97</a:t>
            </a:fld>
            <a:endParaRPr lang="da-DK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 b="16426"/>
          <a:stretch>
            <a:fillRect/>
          </a:stretch>
        </p:blipFill>
        <p:spPr bwMode="auto">
          <a:xfrm>
            <a:off x="755576" y="3393488"/>
            <a:ext cx="7599628" cy="18862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734762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Hypotesetest</a:t>
            </a:r>
            <a:endParaRPr lang="da-DK"/>
          </a:p>
        </p:txBody>
      </p:sp>
      <mc:AlternateContent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mtClean="0"/>
                  <a:t>Er der en effekt af behandlingerne?</a:t>
                </a:r>
                <a:br>
                  <a:rPr lang="da-DK" smtClean="0"/>
                </a:br>
                <a:r>
                  <a:rPr lang="da-DK" smtClean="0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: 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>
                          <a:latin typeface="Cambria Math"/>
                        </a:rPr>
                        <m:t>=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⋯=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=0</m:t>
                      </m:r>
                    </m:oMath>
                  </m:oMathPara>
                </a14:m>
                <a:r>
                  <a:rPr lang="da-DK"/>
                  <a:t> </a:t>
                </a:r>
                <a:br>
                  <a:rPr lang="da-DK"/>
                </a:br>
                <a:r>
                  <a:rPr lang="da-DK"/>
                  <a:t>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: 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da-DK" i="1">
                          <a:latin typeface="Cambria Math"/>
                          <a:ea typeface="Cambria Math"/>
                        </a:rPr>
                        <m:t>≠0</m:t>
                      </m:r>
                    </m:oMath>
                  </m:oMathPara>
                </a14:m>
                <a:r>
                  <a:rPr lang="da-DK"/>
                  <a:t> for mindst een behandling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i="1">
                          <a:latin typeface="Cambria Math"/>
                          <a:ea typeface="Cambria Math"/>
                        </a:rPr>
                        <m:t>𝑖</m:t>
                      </m:r>
                    </m:oMath>
                  </m:oMathPara>
                </a14:m>
                <a:r>
                  <a:rPr lang="da-DK"/>
                  <a:t> </a:t>
                </a:r>
                <a:endParaRPr lang="da-DK" i="1"/>
              </a:p>
              <a:p>
                <a:r>
                  <a:rPr lang="da-DK" smtClean="0"/>
                  <a:t>Hvis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er sand: 	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i="1">
                          <a:latin typeface="Cambria Math"/>
                        </a:rPr>
                        <m:t>=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  <a:ea typeface="Cambria Math"/>
                        </a:rPr>
                        <m:t>        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𝑘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da-DK">
                          <a:latin typeface="Cambria Math"/>
                          <a:ea typeface="Cambria Math"/>
                        </a:rPr>
                        <m:t>    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=1,…, 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r>
                  <a:rPr lang="da-DK" smtClean="0"/>
                  <a:t> </a:t>
                </a:r>
                <a:br>
                  <a:rPr lang="da-DK" smtClean="0"/>
                </a:br>
                <a:r>
                  <a:rPr lang="da-DK" smtClean="0"/>
                  <a:t>dvs. alle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𝑁</m:t>
                      </m:r>
                    </m:oMath>
                  </m:oMathPara>
                </a14:m>
                <a:r>
                  <a:rPr lang="da-DK" smtClean="0"/>
                  <a:t> observationer er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da-DK"/>
                  <a:t> </a:t>
                </a:r>
                <a:r>
                  <a:rPr lang="da-DK" smtClean="0"/>
                  <a:t> </a:t>
                </a:r>
                <a:endParaRPr lang="da-DK" smtClean="0"/>
              </a:p>
              <a:p>
                <a:r>
                  <a:rPr lang="da-DK" smtClean="0"/>
                  <a:t>Hvis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a-DK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da-DK"/>
                  <a:t> er </a:t>
                </a:r>
                <a:r>
                  <a:rPr lang="da-DK" smtClean="0"/>
                  <a:t>sand for eksemplet med resiners styrke, så betyder det, at alle tre resiner har samme styrke. Så er </a:t>
                </a:r>
                <a:br>
                  <a:rPr lang="da-DK" smtClean="0"/>
                </a:br>
                <a:r>
                  <a:rPr lang="da-DK" smtClean="0"/>
                  <a:t>forskellene i det parallelle boksplot </a:t>
                </a:r>
                <a:br>
                  <a:rPr lang="da-DK" smtClean="0"/>
                </a:br>
                <a:r>
                  <a:rPr lang="da-DK" smtClean="0"/>
                  <a:t>tilfældige </a:t>
                </a:r>
                <a:endParaRPr lang="da-DK" smtClean="0"/>
              </a:p>
              <a:p>
                <a:r>
                  <a:rPr lang="da-DK" smtClean="0"/>
                  <a:t>Vi undersøger hypotesen med varians-</a:t>
                </a:r>
                <a:br>
                  <a:rPr lang="da-DK"/>
                </a:br>
                <a:r>
                  <a:rPr lang="da-DK"/>
                  <a:t>analyse, </a:t>
                </a:r>
                <a:r>
                  <a:rPr lang="da-DK" smtClean="0"/>
                  <a:t>ANOVA. Vi undersøger, om </a:t>
                </a:r>
                <a:br>
                  <a:rPr lang="da-DK" smtClean="0"/>
                </a:br>
                <a:r>
                  <a:rPr lang="da-DK" smtClean="0"/>
                  <a:t>hvor meget af variationen, der kan </a:t>
                </a:r>
                <a:br>
                  <a:rPr lang="da-DK" smtClean="0"/>
                </a:br>
                <a:r>
                  <a:rPr lang="da-DK" smtClean="0"/>
                  <a:t>forklares med behandlingerne.</a:t>
                </a:r>
                <a:endParaRPr lang="da-DK"/>
              </a:p>
              <a:p>
                <a:endParaRPr lang="da-DK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8" t="-659" r="-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98</a:t>
            </a:fld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394" y="3483252"/>
            <a:ext cx="3056836" cy="268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93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ANOVA fra </a:t>
            </a:r>
            <a:r>
              <a:rPr lang="da-DK" smtClean="0">
                <a:solidFill>
                  <a:srgbClr val="C00000"/>
                </a:solidFill>
              </a:rPr>
              <a:t>regression</a:t>
            </a:r>
            <a:r>
              <a:rPr lang="da-DK" smtClean="0">
                <a:solidFill>
                  <a:srgbClr val="385D8A"/>
                </a:solidFill>
              </a:rPr>
              <a:t> </a:t>
            </a:r>
            <a:r>
              <a:rPr lang="da-DK"/>
              <a:t>(kap. 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C06-EC96-4259-9516-82894ECCBF7D}" type="slidenum">
              <a:rPr lang="da-DK" smtClean="0"/>
              <a:t>99</a:t>
            </a:fld>
            <a:endParaRPr lang="da-DK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322694"/>
              </p:ext>
            </p:extLst>
          </p:nvPr>
        </p:nvGraphicFramePr>
        <p:xfrm>
          <a:off x="468313" y="1504664"/>
          <a:ext cx="8247334" cy="4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395512021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1190826296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924982019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410446796"/>
                    </a:ext>
                  </a:extLst>
                </a:gridCol>
                <a:gridCol w="975295">
                  <a:extLst>
                    <a:ext uri="{9D8B030D-6E8A-4147-A177-3AD203B41FA5}">
                      <a16:colId xmlns:a16="http://schemas.microsoft.com/office/drawing/2014/main" val="535233530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Kilder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Frihedsgrader </a:t>
                      </a:r>
                      <a:br>
                        <a:rPr lang="da-DK" sz="1800" b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(DF)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Sum of Squares (SS)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Mean Squares (MS)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21193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Regression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𝑑𝑓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𝑟𝑒𝑔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</a:rPr>
                              <m:t>parametre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da-DK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oMath>
                        </m:oMathPara>
                      </a14:m>
                      <a:br>
                        <a:rPr lang="da-DK" sz="1800" b="0" smtClean="0">
                          <a:solidFill>
                            <a:schemeClr val="tx1"/>
                          </a:solidFill>
                        </a:rPr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d>
                              <m:dPr>
                                <m:begChr m:val="("/>
                                <m:sepChr m:val="|"/>
                                <m:endChr m:val=")"/>
                                <m:grow m:val="on"/>
                                <m:shp m:val="centered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da-DK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br>
                        <a:rPr lang="da-DK" sz="1800" b="0" smtClean="0">
                          <a:solidFill>
                            <a:schemeClr val="tx1"/>
                          </a:solidFill>
                        </a:rPr>
                      </a:b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𝑟𝑒𝑔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b="0" smtClean="0">
                          <a:solidFill>
                            <a:schemeClr val="tx1"/>
                          </a:solidFill>
                        </a:rPr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a-DK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 b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da-DK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a-DK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b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a-DK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a-DK" sz="18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b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da-DK" sz="18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𝑀𝑆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𝑟𝑒𝑔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𝑆𝑆</m:t>
                                        </m:r>
                                      </m:e>
                                      <m:sub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𝑟𝑒𝑔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𝑑𝑓</m:t>
                                        </m:r>
                                      </m:e>
                                      <m:sub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𝑟𝑒𝑔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r>
                              <a:rPr lang="da-DK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𝐹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𝑀𝑆</m:t>
                                        </m:r>
                                      </m:e>
                                      <m:sub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𝑟𝑒𝑔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𝑀𝑆</m:t>
                                        </m:r>
                                      </m:e>
                                      <m:sub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𝑟𝑒𝑠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br>
                        <a:rPr lang="da-DK" sz="1800" b="0" smtClean="0">
                          <a:solidFill>
                            <a:schemeClr val="tx1"/>
                          </a:solidFill>
                        </a:rPr>
                      </a:b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79567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Residual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𝑑𝑓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</a:rPr>
                              <m:t>obs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</a:rPr>
                              <m:t>parametre</m:t>
                            </m:r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da-DK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oMath>
                        </m:oMathPara>
                      </a14:m>
                      <a:endParaRPr lang="da-DK" sz="1800" b="0" i="1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b="0" smtClean="0">
                          <a:solidFill>
                            <a:schemeClr val="tx1"/>
                          </a:solidFill>
                        </a:rPr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a-DK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 b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da-DK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a-DK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b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a-DK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a-DK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a-DK" sz="18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b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da-DK" sz="18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𝑀𝑆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𝑟𝑒𝑠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box>
                              <m:boxPr>
                                <m:noBreak m:val="off"/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type m:val="bar"/>
                                    <m:ctrlPr>
                                      <a:rPr lang="da-DK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𝑆𝑆</m:t>
                                        </m:r>
                                      </m:e>
                                      <m:sub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𝑟𝑒𝑠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𝑑𝑓</m:t>
                                        </m:r>
                                      </m:e>
                                      <m:sub>
                                        <m:r>
                                          <a:rPr lang="da-DK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𝑟𝑒𝑠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oMath>
                        </m:oMathPara>
                      </a14:m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9160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𝑑𝑓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𝑡𝑜𝑡𝑎𝑙</m:t>
                                </m:r>
                              </m:sub>
                            </m:sSub>
                          </m:oMath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</a:rPr>
                              <m:t>observationer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da-DK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oMath>
                        </m:oMathPara>
                      </a14:m>
                      <a:br>
                        <a:rPr lang="da-DK" sz="1800" b="0" smtClean="0">
                          <a:solidFill>
                            <a:schemeClr val="tx1"/>
                          </a:solidFill>
                        </a:rPr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da-DK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da-DK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oMath>
                        </m:oMathPara>
                      </a14:m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br>
                        <a:rPr lang="da-DK" sz="1800" b="0" smtClean="0">
                          <a:solidFill>
                            <a:schemeClr val="tx1"/>
                          </a:solidFill>
                        </a:rPr>
                      </a:b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>
                          <m:oMathParaPr>
                            <m:jc m:val="left"/>
                          </m:oMathParaPr>
                          <m:oMath>
                            <m:sSub>
                              <m:sSubPr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𝑆𝑆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𝑡𝑜𝑡𝑎𝑙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lang="da-DK" sz="1800" b="0" smtClean="0">
                          <a:solidFill>
                            <a:schemeClr val="tx1"/>
                          </a:solidFill>
                        </a:rPr>
                      </a:br>
                      <a14:m>
                        <m:oMathPara>
                          <m:oMathParaPr>
                            <m:jc/>
                          </m:oMathParaPr>
                          <m:oMath>
                            <m:r>
                              <m:rPr>
                                <m:sty m:val="p"/>
                              </m:rPr>
                              <a:rPr lang="da-DK" sz="1800" b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ff"/>
                                <m:subHide m:val="off"/>
                                <m:supHide m:val="off"/>
                                <m:ctrlPr>
                                  <a:rPr lang="da-DK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a-DK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 b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da-DK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a-DK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a-DK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alnScr m:val="off"/>
                                        <m:ctrlPr>
                                          <a:rPr lang="da-DK" sz="18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b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a-DK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sty m:val="p"/>
                                          </m:rPr>
                                          <a:rPr lang="da-DK" sz="1800" b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da-DK" sz="18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r>
                        <a:rPr lang="da-DK" sz="1800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da-DK" sz="1800" b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endParaRPr lang="da-DK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50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826943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3.1.31"/>
  <p:tag name="AS_OS" val="Unix 5.11.0.1022"/>
  <p:tag name="AS_RELEASE_DATE" val="2022.06.14"/>
  <p:tag name="AS_TITLE" val="Aspose.Slides for .NET Standard 2.0"/>
  <p:tag name="AS_VERSION" val="22.6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1_alj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1_alj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1_alj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.xml><?xml version="1.0" encoding="utf-8"?>
<a:theme xmlns:r="http://schemas.openxmlformats.org/officeDocument/2006/relationships" xmlns:a="http://schemas.openxmlformats.org/drawingml/2006/main" name="1_alj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885</Paragraphs>
  <Slides>138</Slides>
  <Notes>74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baseType="lpstr" size="145">
      <vt:lpstr>Arial</vt:lpstr>
      <vt:lpstr>Calibri</vt:lpstr>
      <vt:lpstr>Courier New</vt:lpstr>
      <vt:lpstr>Cambria Math</vt:lpstr>
      <vt:lpstr>Helvetica</vt:lpstr>
      <vt:lpstr>Calibri Light</vt:lpstr>
      <vt:lpstr>Office Theme</vt:lpstr>
      <vt:lpstr>Sandsynlighedsteori og statistik  Kapitel 11. Regressionsanalyse del 1(afsnit 11.1-11.2)  </vt:lpstr>
      <vt:lpstr>Overblik over kurset indtil nu</vt:lpstr>
      <vt:lpstr>Sammenhænge mellem data (11.1)</vt:lpstr>
      <vt:lpstr>Sammenhænge mellem data</vt:lpstr>
      <vt:lpstr>Sammenhænge mellem data</vt:lpstr>
      <vt:lpstr>Eksempel: Kriminalitet</vt:lpstr>
      <vt:lpstr>Eksempel: Kriminalitet</vt:lpstr>
      <vt:lpstr>Sammenhænge mellem data</vt:lpstr>
      <vt:lpstr>Lineær regression</vt:lpstr>
      <vt:lpstr>Eksempel: Nedkøling af en legering (s. 328)</vt:lpstr>
      <vt:lpstr>Lineær regression</vt:lpstr>
      <vt:lpstr>Simpel lineær regression</vt:lpstr>
      <vt:lpstr>Eksempel (mindste kvadraters metode)</vt:lpstr>
      <vt:lpstr>Mindste kvadraters metode</vt:lpstr>
      <vt:lpstr>Mindste kvadraters metode</vt:lpstr>
      <vt:lpstr>,  og </vt:lpstr>
      <vt:lpstr>Eks. 11.1, s. 331 (nedkøling af legering)</vt:lpstr>
      <vt:lpstr>Eks. 11.1, s. 331 (nedkøling af legering)</vt:lpstr>
      <vt:lpstr>Eks. 11.1, s. 331 (nedkøling af legering)</vt:lpstr>
      <vt:lpstr>Hvordan regner vi dette i R?</vt:lpstr>
      <vt:lpstr>Hvordan regner vi det i R?</vt:lpstr>
      <vt:lpstr>Eksempel 11.3, s. 333 (nanosøjler) </vt:lpstr>
      <vt:lpstr>Eksempel 11.3, s. 333 (nanosøjler) </vt:lpstr>
      <vt:lpstr>Statistisk teori (11.2)</vt:lpstr>
      <vt:lpstr>Statistisk teori</vt:lpstr>
      <vt:lpstr>Statistisk teori</vt:lpstr>
      <vt:lpstr>Eks. 11.1 (nedkøling af legering, forts. )</vt:lpstr>
      <vt:lpstr>Statistisk teori</vt:lpstr>
      <vt:lpstr>Statistisk teori</vt:lpstr>
      <vt:lpstr>Statistisk teori</vt:lpstr>
      <vt:lpstr>Statistisk teori</vt:lpstr>
      <vt:lpstr>Statistisk teori</vt:lpstr>
      <vt:lpstr>Statistisk teori</vt:lpstr>
      <vt:lpstr>ANOVA</vt:lpstr>
      <vt:lpstr>Forskellige Sums of Squares</vt:lpstr>
      <vt:lpstr>Forskellige Sums of Squares</vt:lpstr>
      <vt:lpstr>Forskellige Sums of Squares</vt:lpstr>
      <vt:lpstr>Forskellige Sums of Squares</vt:lpstr>
      <vt:lpstr>ANOVA</vt:lpstr>
      <vt:lpstr>Mean Squares og frihedsgrader</vt:lpstr>
      <vt:lpstr>ANOVA</vt:lpstr>
      <vt:lpstr>Mean Squares og frihedsgrader</vt:lpstr>
      <vt:lpstr>ANOVA</vt:lpstr>
      <vt:lpstr>F</vt:lpstr>
      <vt:lpstr>ANOVA</vt:lpstr>
      <vt:lpstr>ANOVA i R</vt:lpstr>
      <vt:lpstr>ANOVA – med kaffepletter</vt:lpstr>
      <vt:lpstr>ANOVA – med kaffepletter</vt:lpstr>
      <vt:lpstr>F</vt:lpstr>
      <vt:lpstr>P-værdi</vt:lpstr>
      <vt:lpstr> og </vt:lpstr>
      <vt:lpstr> og </vt:lpstr>
      <vt:lpstr>Konfidensinterval og prædiktionsinterval af </vt:lpstr>
      <vt:lpstr>Konfidensinterval og prædiktionsinterval af </vt:lpstr>
      <vt:lpstr>Regression i R</vt:lpstr>
      <vt:lpstr>Sandsynlighedsteori og statistik  Kapitel 11. Regressionsanalyse 2. del(afsnit 11.3-11.7)  </vt:lpstr>
      <vt:lpstr>Residualanalyse (11.5)</vt:lpstr>
      <vt:lpstr>Residualplots</vt:lpstr>
      <vt:lpstr>Fordeling af residualer</vt:lpstr>
      <vt:lpstr>Residualanalyse</vt:lpstr>
      <vt:lpstr>Kontrol af modelantagelser</vt:lpstr>
      <vt:lpstr>Eksempel 11.1, residualanalyse</vt:lpstr>
      <vt:lpstr>Kurvelineær regression (11.3)</vt:lpstr>
      <vt:lpstr>Eksempel: Damptryk   </vt:lpstr>
      <vt:lpstr>Eksempel: Damptryk   </vt:lpstr>
      <vt:lpstr>Eksempel: Damptryk   </vt:lpstr>
      <vt:lpstr>Eksempel: Damptryk   </vt:lpstr>
      <vt:lpstr>Kurvelineær regression</vt:lpstr>
      <vt:lpstr>Polynomiel regression</vt:lpstr>
      <vt:lpstr>Eksempel 11.11, s. 354 om tørretid af lak</vt:lpstr>
      <vt:lpstr>Eksempel 11.11, s. 354 om tørretid af lak</vt:lpstr>
      <vt:lpstr>Eksempel 11.11, s. 354 om tørretid af lak</vt:lpstr>
      <vt:lpstr>Multipel lineær regression (11.4)</vt:lpstr>
      <vt:lpstr>Multipel lineær regression</vt:lpstr>
      <vt:lpstr>Eks. 11.12, s. 357 om knæk af en stang</vt:lpstr>
      <vt:lpstr>Eks. 11.12, s. 357 om knæk af en stang</vt:lpstr>
      <vt:lpstr>ANOVA</vt:lpstr>
      <vt:lpstr>ANOVA i R</vt:lpstr>
      <vt:lpstr>Eksempel 11.12, residualanalyse</vt:lpstr>
      <vt:lpstr>Korrelation (11.6)</vt:lpstr>
      <vt:lpstr>Korrelationskoefficienten </vt:lpstr>
      <vt:lpstr>Korrelationskoefficienten </vt:lpstr>
      <vt:lpstr>Korrelationskoefficienten </vt:lpstr>
      <vt:lpstr>Korrelationskoefficienten </vt:lpstr>
      <vt:lpstr>Mindste kvadraters metode (Matrix) (11.7)</vt:lpstr>
      <vt:lpstr>Mindste kvadraters metode</vt:lpstr>
      <vt:lpstr>Løsning med matrix notation</vt:lpstr>
      <vt:lpstr>Eksempel 11.20, s. 380</vt:lpstr>
      <vt:lpstr>Eksempel (optimeret popcorn-popning)</vt:lpstr>
      <vt:lpstr>Eksempel (‘poptimering’)</vt:lpstr>
      <vt:lpstr>Eksempel ‘poptimering’ regnet i R</vt:lpstr>
      <vt:lpstr>Sandsynlighedsteori og statistik  Kapitel 12. Variansanalyse (ANOVA) ogeksperimenter med en faktor(afsnit 12.1-12.2, 12.4)  </vt:lpstr>
      <vt:lpstr>Eksperimenter</vt:lpstr>
      <vt:lpstr>Eksempel 12.3, s. 397 (styrke af resiner)</vt:lpstr>
      <vt:lpstr>Eksempel 12.3, s. 397 (styrke af resiner)</vt:lpstr>
      <vt:lpstr>Generelt enkelt-faktor eksperiment</vt:lpstr>
      <vt:lpstr>Lineær statistisk model</vt:lpstr>
      <vt:lpstr>Hypotesetest</vt:lpstr>
      <vt:lpstr>ANOVA fra regression (kap. 11)</vt:lpstr>
      <vt:lpstr>ANOVA i eksperimenter</vt:lpstr>
      <vt:lpstr>ANOVA med notation fra eksperimenter</vt:lpstr>
      <vt:lpstr>Eksempel, s. 389 (hærdning af lim)</vt:lpstr>
      <vt:lpstr>Eksempel, s. 389 (hærdning af lim)</vt:lpstr>
      <vt:lpstr>Eksempel, s. 389 (hærdning af lim)</vt:lpstr>
      <vt:lpstr>Eksempel, s. 389 (hærdning af lim)</vt:lpstr>
      <vt:lpstr>Simplere beregning af Sums of Squares </vt:lpstr>
      <vt:lpstr>Eksempel, s. 389 (hærdning af lim) i R</vt:lpstr>
      <vt:lpstr>Tilbage til eks. 12.3 (styrke af resiner)</vt:lpstr>
      <vt:lpstr>Konfidensinterval for forskel ml. to beh.</vt:lpstr>
      <vt:lpstr>Tilbage til eks. 12.3 (styrke af resiner)</vt:lpstr>
      <vt:lpstr>Konfidensinterval for forskel ml. to beh.</vt:lpstr>
      <vt:lpstr>Eks. 12.3 (Benferroni konf.intervaller)</vt:lpstr>
      <vt:lpstr>Eks. 12.3 (Tukey HSD konf.intervaller)</vt:lpstr>
      <vt:lpstr>Eks. 12.3 (oversigt over metoder)</vt:lpstr>
      <vt:lpstr>Eks. 12.3 (test af antagelser)</vt:lpstr>
      <vt:lpstr>Eks. 12.3 (test af antagelser i R)</vt:lpstr>
      <vt:lpstr>Eks. 12.3 (test af antagelser i R)</vt:lpstr>
      <vt:lpstr>Sandsynlighedsteori og statistik  Kapitel 13. Eksperimenter med to og flere faktorer(afsnit 13.1-13.2)  </vt:lpstr>
      <vt:lpstr>Eksperiment med 2 faktorer</vt:lpstr>
      <vt:lpstr>Eksperiment med 2 faktorer</vt:lpstr>
      <vt:lpstr>Lineær statistisk model med 2 faktorer</vt:lpstr>
      <vt:lpstr>Interaktion eksempel</vt:lpstr>
      <vt:lpstr>Interaktion eksempel</vt:lpstr>
      <vt:lpstr>Lineær statistisk model med 2 faktorer</vt:lpstr>
      <vt:lpstr>3 hypotesetests</vt:lpstr>
      <vt:lpstr>Sum of Squares til ANOVA</vt:lpstr>
      <vt:lpstr>ANOVA for 2-faktor eksperimenter</vt:lpstr>
      <vt:lpstr>Eksempel 13.1, s. 428 (vejbelægning)</vt:lpstr>
      <vt:lpstr>Eksempel 13.1, s. 428 (vejbelægning)</vt:lpstr>
      <vt:lpstr>Eksempel 13.1, s. 428 (vejbelægning)</vt:lpstr>
      <vt:lpstr>Hvordan i R? (Eksempel 13.1)</vt:lpstr>
      <vt:lpstr>Eksperimenter med flere faktorer</vt:lpstr>
      <vt:lpstr>ANOVA for 3-faktor eksperimenter</vt:lpstr>
      <vt:lpstr>Eksempel 13.3, s. 436 (Detonator)</vt:lpstr>
      <vt:lpstr>Eksempel 13.3, s. 436 (Detonator)</vt:lpstr>
      <vt:lpstr>Eksempel 13.3, s. 436 (Detonator)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22.0600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2022-12-13T10:21:52.150</cp:lastPrinted>
  <dcterms:created xsi:type="dcterms:W3CDTF">2022-12-13T10:21:52Z</dcterms:created>
  <dcterms:modified xsi:type="dcterms:W3CDTF">2022-12-13T10:22:24Z</dcterms:modified>
</cp:coreProperties>
</file>